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97" r:id="rId6"/>
    <p:sldId id="260" r:id="rId7"/>
    <p:sldId id="298" r:id="rId8"/>
    <p:sldId id="262" r:id="rId9"/>
    <p:sldId id="263" r:id="rId10"/>
    <p:sldId id="264" r:id="rId11"/>
    <p:sldId id="299" r:id="rId12"/>
    <p:sldId id="265" r:id="rId13"/>
    <p:sldId id="300" r:id="rId14"/>
    <p:sldId id="266" r:id="rId15"/>
    <p:sldId id="267" r:id="rId16"/>
    <p:sldId id="269" r:id="rId17"/>
    <p:sldId id="270" r:id="rId18"/>
    <p:sldId id="301" r:id="rId19"/>
    <p:sldId id="302" r:id="rId20"/>
    <p:sldId id="303" r:id="rId21"/>
    <p:sldId id="304" r:id="rId22"/>
    <p:sldId id="272" r:id="rId23"/>
    <p:sldId id="295" r:id="rId24"/>
    <p:sldId id="280" r:id="rId25"/>
    <p:sldId id="305" r:id="rId26"/>
    <p:sldId id="284" r:id="rId27"/>
    <p:sldId id="285" r:id="rId28"/>
    <p:sldId id="306" r:id="rId29"/>
    <p:sldId id="307" r:id="rId30"/>
    <p:sldId id="286"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9" autoAdjust="0"/>
    <p:restoredTop sz="94660" autoAdjust="0"/>
  </p:normalViewPr>
  <p:slideViewPr>
    <p:cSldViewPr snapToGrid="0">
      <p:cViewPr varScale="1">
        <p:scale>
          <a:sx n="84" d="100"/>
          <a:sy n="84" d="100"/>
        </p:scale>
        <p:origin x="636" y="84"/>
      </p:cViewPr>
      <p:guideLst/>
    </p:cSldViewPr>
  </p:slideViewPr>
  <p:outlineViewPr>
    <p:cViewPr>
      <p:scale>
        <a:sx n="33" d="100"/>
        <a:sy n="33" d="100"/>
      </p:scale>
      <p:origin x="0" y="-31194"/>
    </p:cViewPr>
  </p:outlineViewPr>
  <p:notesTextViewPr>
    <p:cViewPr>
      <p:scale>
        <a:sx n="1" d="1"/>
        <a:sy n="1" d="1"/>
      </p:scale>
      <p:origin x="0" y="0"/>
    </p:cViewPr>
  </p:notesTextViewPr>
  <p:sorterViewPr>
    <p:cViewPr>
      <p:scale>
        <a:sx n="100" d="100"/>
        <a:sy n="100" d="100"/>
      </p:scale>
      <p:origin x="0" y="-73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4C4C16D-AAA6-4B06-BFB2-97E21060397D}" type="datetimeFigureOut">
              <a:rPr lang="en-CA" smtClean="0"/>
              <a:t>2022-08-17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8590576-E137-45D5-973E-E75C9E53BF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4781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C4C16D-AAA6-4B06-BFB2-97E21060397D}" type="datetimeFigureOut">
              <a:rPr lang="en-CA" smtClean="0"/>
              <a:t>2022-08-17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8590576-E137-45D5-973E-E75C9E53BF69}" type="slidenum">
              <a:rPr lang="en-CA" smtClean="0"/>
              <a:t>‹#›</a:t>
            </a:fld>
            <a:endParaRPr lang="en-CA"/>
          </a:p>
        </p:txBody>
      </p:sp>
    </p:spTree>
    <p:extLst>
      <p:ext uri="{BB962C8B-B14F-4D97-AF65-F5344CB8AC3E}">
        <p14:creationId xmlns:p14="http://schemas.microsoft.com/office/powerpoint/2010/main" val="2646920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C4C16D-AAA6-4B06-BFB2-97E21060397D}" type="datetimeFigureOut">
              <a:rPr lang="en-CA" smtClean="0"/>
              <a:t>2022-08-17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8590576-E137-45D5-973E-E75C9E53BF69}" type="slidenum">
              <a:rPr lang="en-CA" smtClean="0"/>
              <a:t>‹#›</a:t>
            </a:fld>
            <a:endParaRPr lang="en-CA"/>
          </a:p>
        </p:txBody>
      </p:sp>
    </p:spTree>
    <p:extLst>
      <p:ext uri="{BB962C8B-B14F-4D97-AF65-F5344CB8AC3E}">
        <p14:creationId xmlns:p14="http://schemas.microsoft.com/office/powerpoint/2010/main" val="2894133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C4C16D-AAA6-4B06-BFB2-97E21060397D}" type="datetimeFigureOut">
              <a:rPr lang="en-CA" smtClean="0"/>
              <a:t>2022-08-17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8590576-E137-45D5-973E-E75C9E53BF69}" type="slidenum">
              <a:rPr lang="en-CA" smtClean="0"/>
              <a:t>‹#›</a:t>
            </a:fld>
            <a:endParaRPr lang="en-CA"/>
          </a:p>
        </p:txBody>
      </p:sp>
    </p:spTree>
    <p:extLst>
      <p:ext uri="{BB962C8B-B14F-4D97-AF65-F5344CB8AC3E}">
        <p14:creationId xmlns:p14="http://schemas.microsoft.com/office/powerpoint/2010/main" val="3527441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4C4C16D-AAA6-4B06-BFB2-97E21060397D}" type="datetimeFigureOut">
              <a:rPr lang="en-CA" smtClean="0"/>
              <a:t>2022-08-17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8590576-E137-45D5-973E-E75C9E53BF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4490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C4C16D-AAA6-4B06-BFB2-97E21060397D}" type="datetimeFigureOut">
              <a:rPr lang="en-CA" smtClean="0"/>
              <a:t>2022-08-17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8590576-E137-45D5-973E-E75C9E53BF69}" type="slidenum">
              <a:rPr lang="en-CA" smtClean="0"/>
              <a:t>‹#›</a:t>
            </a:fld>
            <a:endParaRPr lang="en-CA"/>
          </a:p>
        </p:txBody>
      </p:sp>
    </p:spTree>
    <p:extLst>
      <p:ext uri="{BB962C8B-B14F-4D97-AF65-F5344CB8AC3E}">
        <p14:creationId xmlns:p14="http://schemas.microsoft.com/office/powerpoint/2010/main" val="2627801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4C4C16D-AAA6-4B06-BFB2-97E21060397D}" type="datetimeFigureOut">
              <a:rPr lang="en-CA" smtClean="0"/>
              <a:t>2022-08-17</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8590576-E137-45D5-973E-E75C9E53BF69}" type="slidenum">
              <a:rPr lang="en-CA" smtClean="0"/>
              <a:t>‹#›</a:t>
            </a:fld>
            <a:endParaRPr lang="en-CA"/>
          </a:p>
        </p:txBody>
      </p:sp>
    </p:spTree>
    <p:extLst>
      <p:ext uri="{BB962C8B-B14F-4D97-AF65-F5344CB8AC3E}">
        <p14:creationId xmlns:p14="http://schemas.microsoft.com/office/powerpoint/2010/main" val="1934293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4C4C16D-AAA6-4B06-BFB2-97E21060397D}" type="datetimeFigureOut">
              <a:rPr lang="en-CA" smtClean="0"/>
              <a:t>2022-08-17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8590576-E137-45D5-973E-E75C9E53BF69}" type="slidenum">
              <a:rPr lang="en-CA" smtClean="0"/>
              <a:t>‹#›</a:t>
            </a:fld>
            <a:endParaRPr lang="en-CA"/>
          </a:p>
        </p:txBody>
      </p:sp>
    </p:spTree>
    <p:extLst>
      <p:ext uri="{BB962C8B-B14F-4D97-AF65-F5344CB8AC3E}">
        <p14:creationId xmlns:p14="http://schemas.microsoft.com/office/powerpoint/2010/main" val="1801177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4C4C16D-AAA6-4B06-BFB2-97E21060397D}" type="datetimeFigureOut">
              <a:rPr lang="en-CA" smtClean="0"/>
              <a:t>2022-08-17</a:t>
            </a:fld>
            <a:endParaRPr lang="en-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
        <p:nvSpPr>
          <p:cNvPr id="9" name="Slide Number Placeholder 8"/>
          <p:cNvSpPr>
            <a:spLocks noGrp="1"/>
          </p:cNvSpPr>
          <p:nvPr>
            <p:ph type="sldNum" sz="quarter" idx="12"/>
          </p:nvPr>
        </p:nvSpPr>
        <p:spPr/>
        <p:txBody>
          <a:bodyPr/>
          <a:lstStyle/>
          <a:p>
            <a:fld id="{C8590576-E137-45D5-973E-E75C9E53BF69}" type="slidenum">
              <a:rPr lang="en-CA" smtClean="0"/>
              <a:t>‹#›</a:t>
            </a:fld>
            <a:endParaRPr lang="en-CA"/>
          </a:p>
        </p:txBody>
      </p:sp>
    </p:spTree>
    <p:extLst>
      <p:ext uri="{BB962C8B-B14F-4D97-AF65-F5344CB8AC3E}">
        <p14:creationId xmlns:p14="http://schemas.microsoft.com/office/powerpoint/2010/main" val="2766317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4C4C16D-AAA6-4B06-BFB2-97E21060397D}" type="datetimeFigureOut">
              <a:rPr lang="en-CA" smtClean="0"/>
              <a:t>2022-08-17</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8590576-E137-45D5-973E-E75C9E53BF69}" type="slidenum">
              <a:rPr lang="en-CA" smtClean="0"/>
              <a:t>‹#›</a:t>
            </a:fld>
            <a:endParaRPr lang="en-CA"/>
          </a:p>
        </p:txBody>
      </p:sp>
    </p:spTree>
    <p:extLst>
      <p:ext uri="{BB962C8B-B14F-4D97-AF65-F5344CB8AC3E}">
        <p14:creationId xmlns:p14="http://schemas.microsoft.com/office/powerpoint/2010/main" val="1852846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4C4C16D-AAA6-4B06-BFB2-97E21060397D}" type="datetimeFigureOut">
              <a:rPr lang="en-CA" smtClean="0"/>
              <a:t>2022-08-17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8590576-E137-45D5-973E-E75C9E53BF69}" type="slidenum">
              <a:rPr lang="en-CA" smtClean="0"/>
              <a:t>‹#›</a:t>
            </a:fld>
            <a:endParaRPr lang="en-CA"/>
          </a:p>
        </p:txBody>
      </p:sp>
    </p:spTree>
    <p:extLst>
      <p:ext uri="{BB962C8B-B14F-4D97-AF65-F5344CB8AC3E}">
        <p14:creationId xmlns:p14="http://schemas.microsoft.com/office/powerpoint/2010/main" val="4080870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4C4C16D-AAA6-4B06-BFB2-97E21060397D}" type="datetimeFigureOut">
              <a:rPr lang="en-CA" smtClean="0"/>
              <a:t>2022-08-17</a:t>
            </a:fld>
            <a:endParaRPr lang="en-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8590576-E137-45D5-973E-E75C9E53BF69}" type="slidenum">
              <a:rPr lang="en-CA" smtClean="0"/>
              <a:t>‹#›</a:t>
            </a:fld>
            <a:endParaRPr lang="en-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617961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smariners.ca/uploads/easternshoremha/source/0/2021%20to%202022%20ESMHA%20Meeting%20Minutes/ESMHA%20AGM%2013-6-2021%20v4.pptx" TargetMode="External"/><Relationship Id="rId2" Type="http://schemas.openxmlformats.org/officeDocument/2006/relationships/hyperlink" Target="https://esmariners.ca/uploads/easternshoremha/source/0/2020%20to%202021%20ESMHA%20Meeting%20Minutes/ESMHA%20AGM%20Meeting%20Minutes%202020%20to%202021%20DRAFT.pdf"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ESMHA Annual General Meeting</a:t>
            </a:r>
          </a:p>
        </p:txBody>
      </p:sp>
      <p:sp>
        <p:nvSpPr>
          <p:cNvPr id="3" name="Subtitle 2"/>
          <p:cNvSpPr>
            <a:spLocks noGrp="1"/>
          </p:cNvSpPr>
          <p:nvPr>
            <p:ph type="subTitle" idx="1"/>
          </p:nvPr>
        </p:nvSpPr>
        <p:spPr/>
        <p:txBody>
          <a:bodyPr/>
          <a:lstStyle/>
          <a:p>
            <a:r>
              <a:rPr lang="en-CA" dirty="0"/>
              <a:t>June 12, 2022</a:t>
            </a:r>
          </a:p>
        </p:txBody>
      </p:sp>
      <p:pic>
        <p:nvPicPr>
          <p:cNvPr id="1026"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76760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U11 (Atom)</a:t>
            </a:r>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0"/>
            <a:ext cx="3940629" cy="369332"/>
          </a:xfrm>
          <a:prstGeom prst="rect">
            <a:avLst/>
          </a:prstGeom>
          <a:noFill/>
        </p:spPr>
        <p:txBody>
          <a:bodyPr wrap="square" rtlCol="0">
            <a:spAutoFit/>
          </a:bodyPr>
          <a:lstStyle/>
          <a:p>
            <a:r>
              <a:rPr lang="en-CA" dirty="0"/>
              <a:t>U11 Coordinator: Chelsea Burgess</a:t>
            </a:r>
          </a:p>
        </p:txBody>
      </p:sp>
      <p:sp>
        <p:nvSpPr>
          <p:cNvPr id="8" name="Content Placeholder 2">
            <a:extLst>
              <a:ext uri="{FF2B5EF4-FFF2-40B4-BE49-F238E27FC236}">
                <a16:creationId xmlns:a16="http://schemas.microsoft.com/office/drawing/2014/main" id="{7C35F56C-701B-47D9-9C77-A789C3B3A96B}"/>
              </a:ext>
            </a:extLst>
          </p:cNvPr>
          <p:cNvSpPr>
            <a:spLocks noGrp="1"/>
          </p:cNvSpPr>
          <p:nvPr>
            <p:ph idx="1"/>
          </p:nvPr>
        </p:nvSpPr>
        <p:spPr>
          <a:xfrm>
            <a:off x="327546" y="1845734"/>
            <a:ext cx="11569838" cy="4023360"/>
          </a:xfrm>
        </p:spPr>
        <p:txBody>
          <a:bodyPr>
            <a:noAutofit/>
          </a:bodyPr>
          <a:lstStyle/>
          <a:p>
            <a:pPr marL="0" indent="0">
              <a:buNone/>
            </a:pPr>
            <a:r>
              <a:rPr lang="en-CA" sz="1400" b="1" i="0" dirty="0">
                <a:solidFill>
                  <a:schemeClr val="accent1"/>
                </a:solidFill>
                <a:effectLst/>
              </a:rPr>
              <a:t>2021/22 ESMHA AGM U11 Coordinator Report</a:t>
            </a:r>
          </a:p>
          <a:p>
            <a:pPr algn="l"/>
            <a:r>
              <a:rPr lang="en-US" sz="1400" b="1" i="0" dirty="0">
                <a:solidFill>
                  <a:srgbClr val="222222"/>
                </a:solidFill>
                <a:effectLst/>
              </a:rPr>
              <a:t>The U11 program had a total of 37 players.</a:t>
            </a:r>
            <a:endParaRPr lang="en-US" sz="1400" b="0" i="0" dirty="0">
              <a:solidFill>
                <a:srgbClr val="222222"/>
              </a:solidFill>
              <a:effectLst/>
            </a:endParaRPr>
          </a:p>
          <a:p>
            <a:pPr lvl="1">
              <a:buFont typeface="Arial" panose="020B0604020202020204" pitchFamily="34" charset="0"/>
              <a:buChar char="•"/>
            </a:pPr>
            <a:r>
              <a:rPr lang="en-US" sz="1400" b="0" i="0" dirty="0">
                <a:solidFill>
                  <a:srgbClr val="222222"/>
                </a:solidFill>
                <a:effectLst/>
              </a:rPr>
              <a:t>We had 1 - A Team with 13 players</a:t>
            </a:r>
          </a:p>
          <a:p>
            <a:pPr lvl="1">
              <a:buFont typeface="Arial" panose="020B0604020202020204" pitchFamily="34" charset="0"/>
              <a:buChar char="•"/>
            </a:pPr>
            <a:r>
              <a:rPr lang="en-US" sz="1400" b="0" i="0" dirty="0">
                <a:solidFill>
                  <a:srgbClr val="222222"/>
                </a:solidFill>
                <a:effectLst/>
              </a:rPr>
              <a:t>We had 2 - C Teams with 12 players each</a:t>
            </a:r>
          </a:p>
          <a:p>
            <a:pPr algn="l"/>
            <a:r>
              <a:rPr lang="en-US" sz="1400" b="1" i="0" u="sng" dirty="0">
                <a:solidFill>
                  <a:srgbClr val="222222"/>
                </a:solidFill>
                <a:effectLst/>
              </a:rPr>
              <a:t>The A Team: </a:t>
            </a:r>
            <a:r>
              <a:rPr lang="en-US" sz="1400" b="0" i="0" dirty="0">
                <a:solidFill>
                  <a:srgbClr val="222222"/>
                </a:solidFill>
                <a:effectLst/>
              </a:rPr>
              <a:t>The U11A team was a even mix of first year and second year U11 players. 8 forwards, 4 defense, and 1 goal tender. There were four affiliate players from U11C including one second year goaltender. We had two forward Coaches,  two defense Coaches, two Goalie Coaches and two Junior Coaches. The U11A team had a great season overall. Extremely dedicated group of players and Coaches with lots of ice time. This showed on the ice and off the ice as the team bonded and developed well as the season progressed. The U11A team finished as a winning team in 6th place 12-10- 2. The U11A success was driven by the entire group. Parents, volunteers, and families were positive and supportive. Coaches were committed and worked together. Most importantly the players supported each other, they were excited for each other, and loved being together. Team highlights were our fans! All the cheers, signs, and support for our meaningful games during Mariners month, playoffs, and SEDMHA. </a:t>
            </a:r>
          </a:p>
          <a:p>
            <a:pPr algn="l"/>
            <a:r>
              <a:rPr lang="en-US" sz="1400" b="1" i="0" u="sng" dirty="0">
                <a:solidFill>
                  <a:srgbClr val="222222"/>
                </a:solidFill>
                <a:effectLst/>
              </a:rPr>
              <a:t>The C Gold Team: </a:t>
            </a:r>
            <a:r>
              <a:rPr lang="en-US" sz="1400" b="0" i="0" dirty="0">
                <a:solidFill>
                  <a:srgbClr val="222222"/>
                </a:solidFill>
                <a:effectLst/>
              </a:rPr>
              <a:t>U11 C Gold had a wonderful season. The team had one goalie and 12 skaters (two players were brand new to hockey). The team focused on positional play that solidified 4 </a:t>
            </a:r>
            <a:r>
              <a:rPr lang="en-US" sz="1400" b="0" i="0" dirty="0" err="1">
                <a:solidFill>
                  <a:srgbClr val="222222"/>
                </a:solidFill>
                <a:effectLst/>
              </a:rPr>
              <a:t>defence</a:t>
            </a:r>
            <a:r>
              <a:rPr lang="en-US" sz="1400" b="0" i="0" dirty="0">
                <a:solidFill>
                  <a:srgbClr val="222222"/>
                </a:solidFill>
                <a:effectLst/>
              </a:rPr>
              <a:t> and 8 forwards. The team ranked 5th overall in the regular seasons with 11 wins, 5 losses, and 2 ties. They also ranked 5th overall in the Playoffs. Despite the challenges Covid brought, the team managed an away game to Luneburg with an overnight stay, a nerf icebreaker, a ground hockey Christmas party, attended the Joe Tournament, and hosted a TASA team for a weekend. This team had remarkably strong leadership with a head coach, 5 assistant coaches, and two brand new co-managers. We loved the activities put on by the association including Mariners Month and Battle of the Shore. </a:t>
            </a:r>
          </a:p>
          <a:p>
            <a:pPr algn="ctr"/>
            <a:r>
              <a:rPr lang="en-US" sz="1400" dirty="0">
                <a:solidFill>
                  <a:srgbClr val="222222"/>
                </a:solidFill>
              </a:rPr>
              <a:t>…Continued…</a:t>
            </a:r>
            <a:endParaRPr lang="en-CA" sz="1400" dirty="0"/>
          </a:p>
        </p:txBody>
      </p:sp>
    </p:spTree>
    <p:extLst>
      <p:ext uri="{BB962C8B-B14F-4D97-AF65-F5344CB8AC3E}">
        <p14:creationId xmlns:p14="http://schemas.microsoft.com/office/powerpoint/2010/main" val="1763078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U11 (Atom)</a:t>
            </a:r>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0"/>
            <a:ext cx="3940629" cy="369332"/>
          </a:xfrm>
          <a:prstGeom prst="rect">
            <a:avLst/>
          </a:prstGeom>
          <a:noFill/>
        </p:spPr>
        <p:txBody>
          <a:bodyPr wrap="square" rtlCol="0">
            <a:spAutoFit/>
          </a:bodyPr>
          <a:lstStyle/>
          <a:p>
            <a:r>
              <a:rPr lang="en-CA" dirty="0"/>
              <a:t>U11 Coordinator: Chelsea Burgess</a:t>
            </a:r>
          </a:p>
        </p:txBody>
      </p:sp>
      <p:sp>
        <p:nvSpPr>
          <p:cNvPr id="8" name="Content Placeholder 2">
            <a:extLst>
              <a:ext uri="{FF2B5EF4-FFF2-40B4-BE49-F238E27FC236}">
                <a16:creationId xmlns:a16="http://schemas.microsoft.com/office/drawing/2014/main" id="{7C35F56C-701B-47D9-9C77-A789C3B3A96B}"/>
              </a:ext>
            </a:extLst>
          </p:cNvPr>
          <p:cNvSpPr>
            <a:spLocks noGrp="1"/>
          </p:cNvSpPr>
          <p:nvPr>
            <p:ph idx="1"/>
          </p:nvPr>
        </p:nvSpPr>
        <p:spPr>
          <a:xfrm>
            <a:off x="327546" y="1845734"/>
            <a:ext cx="11569838" cy="4023360"/>
          </a:xfrm>
        </p:spPr>
        <p:txBody>
          <a:bodyPr>
            <a:noAutofit/>
          </a:bodyPr>
          <a:lstStyle/>
          <a:p>
            <a:pPr marL="0" indent="0">
              <a:buNone/>
            </a:pPr>
            <a:r>
              <a:rPr lang="en-CA" sz="1400" b="1" i="0" dirty="0">
                <a:solidFill>
                  <a:schemeClr val="accent1"/>
                </a:solidFill>
                <a:effectLst/>
              </a:rPr>
              <a:t>2021/22 ESMHA AGM U11 Coordinator Report</a:t>
            </a:r>
          </a:p>
          <a:p>
            <a:pPr marL="0" indent="0" algn="l">
              <a:buNone/>
            </a:pPr>
            <a:r>
              <a:rPr lang="en-US" sz="1400" b="1" i="0" u="sng" dirty="0">
                <a:solidFill>
                  <a:srgbClr val="222222"/>
                </a:solidFill>
                <a:effectLst/>
              </a:rPr>
              <a:t>The C Black Team:</a:t>
            </a:r>
            <a:r>
              <a:rPr lang="en-US" sz="1400" b="0" i="0" dirty="0">
                <a:solidFill>
                  <a:srgbClr val="222222"/>
                </a:solidFill>
                <a:effectLst/>
              </a:rPr>
              <a:t> We had no report back from the U11 C Team, however, they had a roster of 12 players and were often left with a short bench. </a:t>
            </a:r>
          </a:p>
          <a:p>
            <a:pPr marL="0" indent="0" algn="l">
              <a:buNone/>
            </a:pPr>
            <a:r>
              <a:rPr lang="en-US" sz="1400" b="1" i="0" u="sng" dirty="0">
                <a:solidFill>
                  <a:srgbClr val="222222"/>
                </a:solidFill>
                <a:effectLst/>
              </a:rPr>
              <a:t>Recommendations:</a:t>
            </a:r>
            <a:endParaRPr lang="en-US" sz="1400" b="0" i="0" dirty="0">
              <a:solidFill>
                <a:srgbClr val="222222"/>
              </a:solidFill>
              <a:effectLst/>
            </a:endParaRPr>
          </a:p>
          <a:p>
            <a:pPr lvl="1">
              <a:buFont typeface="Arial" panose="020B0604020202020204" pitchFamily="34" charset="0"/>
              <a:buChar char="•"/>
            </a:pPr>
            <a:r>
              <a:rPr lang="en-US" sz="1400" b="0" i="0" dirty="0">
                <a:solidFill>
                  <a:srgbClr val="222222"/>
                </a:solidFill>
                <a:effectLst/>
              </a:rPr>
              <a:t>Putting together a coaches starter pack with pylons, pucks, first aid kits, etc. We believe that providing this resource upfront will minimize barrier to access for coaches who might be interested and capable in coaching but unable to provide the resources financially.</a:t>
            </a:r>
          </a:p>
          <a:p>
            <a:pPr lvl="1">
              <a:buFont typeface="Arial" panose="020B0604020202020204" pitchFamily="34" charset="0"/>
              <a:buChar char="•"/>
            </a:pPr>
            <a:r>
              <a:rPr lang="en-US" sz="1400" b="0" i="0" dirty="0">
                <a:solidFill>
                  <a:srgbClr val="222222"/>
                </a:solidFill>
                <a:effectLst/>
              </a:rPr>
              <a:t>We would like to see the house tournament brought back and a volunteer meeting held early on to make this happen. </a:t>
            </a:r>
          </a:p>
          <a:p>
            <a:pPr lvl="1">
              <a:buFont typeface="Arial" panose="020B0604020202020204" pitchFamily="34" charset="0"/>
              <a:buChar char="•"/>
            </a:pPr>
            <a:r>
              <a:rPr lang="en-US" sz="1400" b="0" i="0" dirty="0">
                <a:solidFill>
                  <a:srgbClr val="222222"/>
                </a:solidFill>
                <a:effectLst/>
              </a:rPr>
              <a:t>We strongly recommend others consider doing a co-managing position. We think that providing an outline of roles with specific duties assigned to them will help people consider volunteering. We would like to see the association provide this for all volunteers before committing. </a:t>
            </a:r>
          </a:p>
          <a:p>
            <a:pPr marL="0" indent="0" algn="l">
              <a:buNone/>
            </a:pPr>
            <a:r>
              <a:rPr lang="en-US" sz="1400" b="0" i="0" dirty="0">
                <a:solidFill>
                  <a:srgbClr val="222222"/>
                </a:solidFill>
                <a:effectLst/>
              </a:rPr>
              <a:t>Respectfully submitted, </a:t>
            </a:r>
          </a:p>
          <a:p>
            <a:pPr marL="0" indent="0" algn="l">
              <a:buNone/>
            </a:pPr>
            <a:r>
              <a:rPr lang="en-US" sz="1400" b="0" i="0" dirty="0">
                <a:solidFill>
                  <a:srgbClr val="222222"/>
                </a:solidFill>
                <a:effectLst/>
              </a:rPr>
              <a:t>Chelsea Burgess</a:t>
            </a:r>
          </a:p>
          <a:p>
            <a:br>
              <a:rPr lang="en-CA" sz="1400" dirty="0"/>
            </a:br>
            <a:endParaRPr lang="en-US" sz="1400" dirty="0"/>
          </a:p>
          <a:p>
            <a:br>
              <a:rPr lang="en-US" sz="1400" dirty="0"/>
            </a:br>
            <a:endParaRPr lang="en-CA" sz="1400" dirty="0">
              <a:solidFill>
                <a:schemeClr val="tx1"/>
              </a:solidFill>
            </a:endParaRPr>
          </a:p>
          <a:p>
            <a:endParaRPr lang="en-CA" sz="1400" dirty="0"/>
          </a:p>
          <a:p>
            <a:pPr marL="0" indent="0">
              <a:buNone/>
            </a:pPr>
            <a:endParaRPr lang="en-CA" sz="1400" dirty="0"/>
          </a:p>
        </p:txBody>
      </p:sp>
    </p:spTree>
    <p:extLst>
      <p:ext uri="{BB962C8B-B14F-4D97-AF65-F5344CB8AC3E}">
        <p14:creationId xmlns:p14="http://schemas.microsoft.com/office/powerpoint/2010/main" val="3573677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U13 (Peewee)</a:t>
            </a:r>
          </a:p>
        </p:txBody>
      </p:sp>
      <p:sp>
        <p:nvSpPr>
          <p:cNvPr id="3" name="Content Placeholder 2"/>
          <p:cNvSpPr>
            <a:spLocks noGrp="1"/>
          </p:cNvSpPr>
          <p:nvPr>
            <p:ph idx="1"/>
          </p:nvPr>
        </p:nvSpPr>
        <p:spPr>
          <a:xfrm>
            <a:off x="215660" y="1845734"/>
            <a:ext cx="11681724" cy="4023360"/>
          </a:xfrm>
        </p:spPr>
        <p:txBody>
          <a:bodyPr>
            <a:noAutofit/>
          </a:bodyPr>
          <a:lstStyle/>
          <a:p>
            <a:pPr marL="0" indent="0">
              <a:buNone/>
            </a:pPr>
            <a:br>
              <a:rPr lang="en-US" sz="1200" dirty="0"/>
            </a:br>
            <a:br>
              <a:rPr lang="en-US" sz="1200" dirty="0"/>
            </a:br>
            <a:endParaRPr lang="en-CA" sz="1200" dirty="0"/>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0" y="0"/>
            <a:ext cx="3570514" cy="369332"/>
          </a:xfrm>
          <a:prstGeom prst="rect">
            <a:avLst/>
          </a:prstGeom>
          <a:noFill/>
        </p:spPr>
        <p:txBody>
          <a:bodyPr wrap="square" rtlCol="0">
            <a:spAutoFit/>
          </a:bodyPr>
          <a:lstStyle/>
          <a:p>
            <a:r>
              <a:rPr lang="en-CA" dirty="0"/>
              <a:t>U13 Coordinator: Melissa Arnold</a:t>
            </a:r>
          </a:p>
        </p:txBody>
      </p:sp>
      <p:sp>
        <p:nvSpPr>
          <p:cNvPr id="8" name="Content Placeholder 2">
            <a:extLst>
              <a:ext uri="{FF2B5EF4-FFF2-40B4-BE49-F238E27FC236}">
                <a16:creationId xmlns:a16="http://schemas.microsoft.com/office/drawing/2014/main" id="{B3F78BEE-E46A-42A6-8568-44793CCFA850}"/>
              </a:ext>
            </a:extLst>
          </p:cNvPr>
          <p:cNvSpPr txBox="1">
            <a:spLocks/>
          </p:cNvSpPr>
          <p:nvPr/>
        </p:nvSpPr>
        <p:spPr>
          <a:xfrm>
            <a:off x="269823" y="1845734"/>
            <a:ext cx="11627561" cy="4023360"/>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r>
              <a:rPr lang="en-CA" sz="1400" b="1" dirty="0">
                <a:solidFill>
                  <a:schemeClr val="accent1"/>
                </a:solidFill>
              </a:rPr>
              <a:t>2021/22 ESMHA AGM U13 Report</a:t>
            </a:r>
          </a:p>
          <a:p>
            <a:pPr marL="0" indent="0" algn="l">
              <a:buNone/>
            </a:pPr>
            <a:r>
              <a:rPr lang="en-US" sz="1400" b="1" i="0" dirty="0">
                <a:solidFill>
                  <a:srgbClr val="222222"/>
                </a:solidFill>
                <a:effectLst/>
              </a:rPr>
              <a:t>U13C Gold Mariners: </a:t>
            </a:r>
            <a:r>
              <a:rPr lang="en-US" sz="1400" b="0" i="0" dirty="0">
                <a:solidFill>
                  <a:srgbClr val="222222"/>
                </a:solidFill>
                <a:effectLst/>
              </a:rPr>
              <a:t>This season our team many </a:t>
            </a:r>
            <a:r>
              <a:rPr lang="en-US" sz="1400" b="0" i="0" dirty="0" err="1">
                <a:solidFill>
                  <a:srgbClr val="222222"/>
                </a:solidFill>
                <a:effectLst/>
              </a:rPr>
              <a:t>many</a:t>
            </a:r>
            <a:r>
              <a:rPr lang="en-US" sz="1400" b="0" i="0" dirty="0">
                <a:solidFill>
                  <a:srgbClr val="222222"/>
                </a:solidFill>
                <a:effectLst/>
              </a:rPr>
              <a:t> challenges right off the start with questions about whether the two C teams were balanced however I do feel as the season went on they were. Both teams were left with a very small team. Gold was left with 11 skaters and 1 goalie. We played 18 regular season games – Won 4 lost 12 and tied 2. We were unable to attend any tournaments or exhibition games as Covid had shut us down for everything we had planned. We were very disappointed the ESMHA House tournament was cancelled.</a:t>
            </a:r>
          </a:p>
          <a:p>
            <a:pPr marL="0" indent="0" algn="l">
              <a:buNone/>
            </a:pPr>
            <a:r>
              <a:rPr lang="en-US" sz="1400" b="1" i="0" dirty="0">
                <a:solidFill>
                  <a:srgbClr val="222222"/>
                </a:solidFill>
                <a:effectLst/>
              </a:rPr>
              <a:t>U13 C Black Mariners: </a:t>
            </a:r>
            <a:r>
              <a:rPr lang="en-US" sz="1400" b="0" i="0" dirty="0">
                <a:solidFill>
                  <a:srgbClr val="222222"/>
                </a:solidFill>
                <a:effectLst/>
              </a:rPr>
              <a:t>Regular season we were 10th out of 11 teams. 15 games played, 4 wins, 10 losses, 1 tie. We had 14 players including a goalie. Zero tournaments. Finished off the year in 5th place out of 11 in playoffs. Great group of kids, fun year. We ended up playing the other C team on three occasions. First game we tied, second and third game we lost. </a:t>
            </a:r>
          </a:p>
          <a:p>
            <a:pPr marL="0" indent="0" algn="l">
              <a:buNone/>
            </a:pPr>
            <a:r>
              <a:rPr lang="en-US" sz="1400" b="1" i="0" dirty="0">
                <a:solidFill>
                  <a:srgbClr val="222222"/>
                </a:solidFill>
                <a:effectLst/>
              </a:rPr>
              <a:t>Eastern Shore Mariners U13B: O</a:t>
            </a:r>
            <a:r>
              <a:rPr lang="en-US" sz="1400" b="0" i="0" dirty="0">
                <a:solidFill>
                  <a:srgbClr val="222222"/>
                </a:solidFill>
                <a:effectLst/>
              </a:rPr>
              <a:t>verall, the season went quite well the kids seemed to develop well. The two-month shut down was hard on us and it was like we started a fresh season again, the kids got there drive back and then covid-19 went through our team, kids were dropping like flies for three weeks. Our team had 13 skaters and 2 goalies. We were able to get into SEDMHA we did quite well, won the first wo games, lost the third game and won the fourth game, </a:t>
            </a:r>
            <a:r>
              <a:rPr lang="en-US" sz="1400" b="0" i="0" dirty="0" err="1">
                <a:solidFill>
                  <a:srgbClr val="222222"/>
                </a:solidFill>
                <a:effectLst/>
              </a:rPr>
              <a:t>fiveth</a:t>
            </a:r>
            <a:r>
              <a:rPr lang="en-US" sz="1400" b="0" i="0" dirty="0">
                <a:solidFill>
                  <a:srgbClr val="222222"/>
                </a:solidFill>
                <a:effectLst/>
              </a:rPr>
              <a:t> game was a heart breaker for the team. We were playing New Waterford Sharks and lost in a shootout, it was a tough game. The team really were hitting on all cylinders. Great bunch of kids that worked well together, it was awesome getting a tournament and being in the rink watching other teams play the kids really enjoyed that, it seemed just the </a:t>
            </a:r>
            <a:r>
              <a:rPr lang="en-US" sz="1400" b="0" i="0" dirty="0" err="1">
                <a:solidFill>
                  <a:srgbClr val="222222"/>
                </a:solidFill>
                <a:effectLst/>
              </a:rPr>
              <a:t>the</a:t>
            </a:r>
            <a:r>
              <a:rPr lang="en-US" sz="1400" b="0" i="0" dirty="0">
                <a:solidFill>
                  <a:srgbClr val="222222"/>
                </a:solidFill>
                <a:effectLst/>
              </a:rPr>
              <a:t> good old days without </a:t>
            </a:r>
            <a:r>
              <a:rPr lang="en-US" sz="1400" b="0" i="0" dirty="0" err="1">
                <a:solidFill>
                  <a:srgbClr val="222222"/>
                </a:solidFill>
                <a:effectLst/>
              </a:rPr>
              <a:t>coivd</a:t>
            </a:r>
            <a:r>
              <a:rPr lang="en-US" sz="1400" b="0" i="0" dirty="0">
                <a:solidFill>
                  <a:srgbClr val="222222"/>
                </a:solidFill>
                <a:effectLst/>
              </a:rPr>
              <a:t>.</a:t>
            </a:r>
          </a:p>
          <a:p>
            <a:pPr marL="0" indent="0" algn="l">
              <a:buNone/>
            </a:pPr>
            <a:endParaRPr lang="en-US" sz="1400" dirty="0">
              <a:solidFill>
                <a:srgbClr val="222222"/>
              </a:solidFill>
            </a:endParaRPr>
          </a:p>
          <a:p>
            <a:pPr marL="0" indent="0" algn="ctr">
              <a:buNone/>
            </a:pPr>
            <a:r>
              <a:rPr lang="en-US" sz="1400" b="1" dirty="0">
                <a:solidFill>
                  <a:srgbClr val="222222"/>
                </a:solidFill>
              </a:rPr>
              <a:t>…Continued…</a:t>
            </a:r>
            <a:endParaRPr lang="en-US" sz="1400" b="0" i="0" dirty="0">
              <a:solidFill>
                <a:srgbClr val="222222"/>
              </a:solidFill>
              <a:effectLst/>
            </a:endParaRPr>
          </a:p>
        </p:txBody>
      </p:sp>
    </p:spTree>
    <p:extLst>
      <p:ext uri="{BB962C8B-B14F-4D97-AF65-F5344CB8AC3E}">
        <p14:creationId xmlns:p14="http://schemas.microsoft.com/office/powerpoint/2010/main" val="4514281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U13 (Peewee)</a:t>
            </a:r>
          </a:p>
        </p:txBody>
      </p:sp>
      <p:sp>
        <p:nvSpPr>
          <p:cNvPr id="3" name="Content Placeholder 2"/>
          <p:cNvSpPr>
            <a:spLocks noGrp="1"/>
          </p:cNvSpPr>
          <p:nvPr>
            <p:ph idx="1"/>
          </p:nvPr>
        </p:nvSpPr>
        <p:spPr>
          <a:xfrm>
            <a:off x="215660" y="1845734"/>
            <a:ext cx="11681724" cy="4023360"/>
          </a:xfrm>
        </p:spPr>
        <p:txBody>
          <a:bodyPr>
            <a:noAutofit/>
          </a:bodyPr>
          <a:lstStyle/>
          <a:p>
            <a:pPr marL="0" indent="0">
              <a:buNone/>
            </a:pPr>
            <a:br>
              <a:rPr lang="en-US" sz="1200" dirty="0"/>
            </a:br>
            <a:br>
              <a:rPr lang="en-US" sz="1200" dirty="0"/>
            </a:br>
            <a:endParaRPr lang="en-CA" sz="1200" dirty="0"/>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0" y="0"/>
            <a:ext cx="3570514" cy="369332"/>
          </a:xfrm>
          <a:prstGeom prst="rect">
            <a:avLst/>
          </a:prstGeom>
          <a:noFill/>
        </p:spPr>
        <p:txBody>
          <a:bodyPr wrap="square" rtlCol="0">
            <a:spAutoFit/>
          </a:bodyPr>
          <a:lstStyle/>
          <a:p>
            <a:r>
              <a:rPr lang="en-CA" dirty="0"/>
              <a:t>U13 Coordinator: Melissa Arnold</a:t>
            </a:r>
          </a:p>
        </p:txBody>
      </p:sp>
      <p:sp>
        <p:nvSpPr>
          <p:cNvPr id="8" name="Content Placeholder 2">
            <a:extLst>
              <a:ext uri="{FF2B5EF4-FFF2-40B4-BE49-F238E27FC236}">
                <a16:creationId xmlns:a16="http://schemas.microsoft.com/office/drawing/2014/main" id="{B3F78BEE-E46A-42A6-8568-44793CCFA850}"/>
              </a:ext>
            </a:extLst>
          </p:cNvPr>
          <p:cNvSpPr txBox="1">
            <a:spLocks/>
          </p:cNvSpPr>
          <p:nvPr/>
        </p:nvSpPr>
        <p:spPr>
          <a:xfrm>
            <a:off x="269823" y="1845734"/>
            <a:ext cx="11627561" cy="4023360"/>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r>
              <a:rPr lang="en-CA" sz="1400" b="1" dirty="0">
                <a:solidFill>
                  <a:schemeClr val="accent1"/>
                </a:solidFill>
              </a:rPr>
              <a:t>2021/22 ESMHA AGM U13 Report</a:t>
            </a:r>
          </a:p>
          <a:p>
            <a:pPr marL="0" indent="0" algn="l">
              <a:buNone/>
            </a:pPr>
            <a:r>
              <a:rPr lang="en-US" sz="1400" b="1" i="0" u="sng" dirty="0">
                <a:solidFill>
                  <a:srgbClr val="222222"/>
                </a:solidFill>
                <a:effectLst/>
              </a:rPr>
              <a:t>Summary of the U13 AAA season:</a:t>
            </a:r>
            <a:endParaRPr lang="en-US" sz="1400" b="1" i="0" dirty="0">
              <a:solidFill>
                <a:srgbClr val="222222"/>
              </a:solidFill>
              <a:effectLst/>
            </a:endParaRPr>
          </a:p>
          <a:p>
            <a:pPr marL="0" indent="0" algn="l">
              <a:buNone/>
            </a:pPr>
            <a:r>
              <a:rPr lang="en-US" sz="1400" b="0" i="0" dirty="0">
                <a:solidFill>
                  <a:srgbClr val="222222"/>
                </a:solidFill>
                <a:effectLst/>
              </a:rPr>
              <a:t>The team finished 7th seed of 15 teams for the regular season. We came out strong for the fall months, played many games , and sat around the 4-5 spots up to Christmas. If I remember correctly we had 21 games before Christmas whereas most other teams only had 14. Perhaps so many games upfront and less in the back end was not the best. Maybe if the games were more evenly split  for the front half, and back half of the season it would permit the players to have more development in between games and more opportunities to practice the "systems" in games. I believe the previous season was similar with a lot of games up front; whereas teams like Bedford, for example, are more evenly distributed throughout the season ;-)</a:t>
            </a:r>
          </a:p>
          <a:p>
            <a:pPr marL="0" indent="0" algn="l">
              <a:buNone/>
            </a:pPr>
            <a:r>
              <a:rPr lang="en-US" sz="1400" b="0" i="0" dirty="0">
                <a:solidFill>
                  <a:srgbClr val="222222"/>
                </a:solidFill>
                <a:effectLst/>
              </a:rPr>
              <a:t>The team lost to the Truro Bearcats in the playoffs for the best 2 of 3 games.</a:t>
            </a:r>
          </a:p>
          <a:p>
            <a:pPr marL="0" indent="0" algn="l">
              <a:buNone/>
            </a:pPr>
            <a:r>
              <a:rPr lang="en-US" sz="1400" b="0" i="0" dirty="0">
                <a:solidFill>
                  <a:srgbClr val="222222"/>
                </a:solidFill>
                <a:effectLst/>
              </a:rPr>
              <a:t>We had 9 forwards, 6 defense, and 2 goalies (17 players total).</a:t>
            </a:r>
          </a:p>
          <a:p>
            <a:pPr marL="0" indent="0" algn="l">
              <a:buNone/>
            </a:pPr>
            <a:r>
              <a:rPr lang="en-US" sz="1400" b="0" i="0" dirty="0">
                <a:solidFill>
                  <a:srgbClr val="222222"/>
                </a:solidFill>
                <a:effectLst/>
              </a:rPr>
              <a:t>We participated in the mandatory Jordan Boyd, and the 62nd Quebec Pee-wee International.</a:t>
            </a:r>
          </a:p>
          <a:p>
            <a:pPr marL="0" indent="0" algn="l">
              <a:buNone/>
            </a:pPr>
            <a:r>
              <a:rPr lang="en-US" sz="1400" b="0" i="0" dirty="0">
                <a:solidFill>
                  <a:srgbClr val="222222"/>
                </a:solidFill>
                <a:effectLst/>
              </a:rPr>
              <a:t>The 62nd Quebec Pee-wee International. was a great experience for the players. The team did very well making it to the semi-finals and only lost to the team who went on to win the tournament (Colorado Avalanche Jr). PIN trading was a big hit for our team; we also visited the Quebec Aquarium, Old Quebec, and the Valcartier indoor water park. Our team was very respectful to others and the tournament, the parents were probably the loudest fans, we represented Eastern Shore Mariners with class! Our team was the talk of the tournament with great feedback from organizers.</a:t>
            </a:r>
          </a:p>
          <a:p>
            <a:pPr marL="0" indent="0" algn="l">
              <a:buNone/>
            </a:pPr>
            <a:r>
              <a:rPr lang="en-US" sz="1400" b="0" i="0" dirty="0">
                <a:solidFill>
                  <a:srgbClr val="222222"/>
                </a:solidFill>
                <a:effectLst/>
              </a:rPr>
              <a:t>The season was a positive experience for all of our players</a:t>
            </a:r>
          </a:p>
        </p:txBody>
      </p:sp>
    </p:spTree>
    <p:extLst>
      <p:ext uri="{BB962C8B-B14F-4D97-AF65-F5344CB8AC3E}">
        <p14:creationId xmlns:p14="http://schemas.microsoft.com/office/powerpoint/2010/main" val="4274287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U15 (Bantam)</a:t>
            </a:r>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0"/>
            <a:ext cx="3450771" cy="369332"/>
          </a:xfrm>
          <a:prstGeom prst="rect">
            <a:avLst/>
          </a:prstGeom>
          <a:noFill/>
        </p:spPr>
        <p:txBody>
          <a:bodyPr wrap="square" rtlCol="0">
            <a:spAutoFit/>
          </a:bodyPr>
          <a:lstStyle/>
          <a:p>
            <a:r>
              <a:rPr lang="en-CA" dirty="0"/>
              <a:t>U15 Coordinator: Melissa Arnold</a:t>
            </a:r>
          </a:p>
        </p:txBody>
      </p:sp>
      <p:sp>
        <p:nvSpPr>
          <p:cNvPr id="8" name="Content Placeholder 2">
            <a:extLst>
              <a:ext uri="{FF2B5EF4-FFF2-40B4-BE49-F238E27FC236}">
                <a16:creationId xmlns:a16="http://schemas.microsoft.com/office/drawing/2014/main" id="{F22268DF-340D-4770-8741-19770BFB9820}"/>
              </a:ext>
            </a:extLst>
          </p:cNvPr>
          <p:cNvSpPr txBox="1">
            <a:spLocks/>
          </p:cNvSpPr>
          <p:nvPr/>
        </p:nvSpPr>
        <p:spPr>
          <a:xfrm>
            <a:off x="269823" y="1845734"/>
            <a:ext cx="11627561" cy="4023360"/>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r>
              <a:rPr lang="en-CA" sz="1400" b="1" dirty="0">
                <a:solidFill>
                  <a:schemeClr val="accent1"/>
                </a:solidFill>
              </a:rPr>
              <a:t>2021/22 ESMHA AGM U15 Report</a:t>
            </a:r>
          </a:p>
          <a:p>
            <a:pPr marL="0" indent="0" algn="l">
              <a:buNone/>
            </a:pPr>
            <a:r>
              <a:rPr lang="en-US" sz="1400" b="1" i="0" dirty="0">
                <a:solidFill>
                  <a:srgbClr val="222222"/>
                </a:solidFill>
                <a:effectLst/>
              </a:rPr>
              <a:t>Mariners U-15 C: </a:t>
            </a:r>
            <a:r>
              <a:rPr lang="en-US" sz="1400" b="0" i="0" dirty="0">
                <a:solidFill>
                  <a:srgbClr val="222222"/>
                </a:solidFill>
                <a:effectLst/>
              </a:rPr>
              <a:t>We had a variable number of players with 12 at the beginning of season, one dropped during covid and 2 were added for a few games at the end after vaccination passport was not required anymore. We had 2 wins, 5-6 ties and lots of losses. We did the Joe tournament.</a:t>
            </a:r>
          </a:p>
          <a:p>
            <a:pPr marL="0" indent="0" algn="l">
              <a:buNone/>
            </a:pPr>
            <a:r>
              <a:rPr lang="en-US" sz="1400" b="1" dirty="0">
                <a:solidFill>
                  <a:srgbClr val="222222"/>
                </a:solidFill>
              </a:rPr>
              <a:t>Mariners U-15 B: </a:t>
            </a:r>
            <a:r>
              <a:rPr lang="en-US" sz="1400" b="0" i="0" dirty="0">
                <a:solidFill>
                  <a:srgbClr val="222222"/>
                </a:solidFill>
                <a:effectLst/>
              </a:rPr>
              <a:t>U15B had 15 players. Only won 4 games and tied 8. Unfortunately 2 tournaments got canceled because of covid but were able to compete in the Joe </a:t>
            </a:r>
            <a:r>
              <a:rPr lang="en-US" sz="1400" dirty="0">
                <a:solidFill>
                  <a:srgbClr val="222222"/>
                </a:solidFill>
              </a:rPr>
              <a:t>L</a:t>
            </a:r>
            <a:r>
              <a:rPr lang="en-US" sz="1400" b="0" i="0" dirty="0">
                <a:solidFill>
                  <a:srgbClr val="222222"/>
                </a:solidFill>
                <a:effectLst/>
              </a:rPr>
              <a:t>amontagne in March.</a:t>
            </a:r>
          </a:p>
          <a:p>
            <a:pPr marL="0" indent="0" algn="l">
              <a:buNone/>
            </a:pPr>
            <a:r>
              <a:rPr lang="en-US" sz="1400" b="1" dirty="0">
                <a:solidFill>
                  <a:srgbClr val="222222"/>
                </a:solidFill>
              </a:rPr>
              <a:t>Mariners U-15 A:</a:t>
            </a:r>
            <a:r>
              <a:rPr lang="en-US" sz="1400" dirty="0">
                <a:solidFill>
                  <a:srgbClr val="222222"/>
                </a:solidFill>
              </a:rPr>
              <a:t> U15A had eight (8) forwards, four (4) defense, and one (1) goaltender.  There were no issued with numbers as when required, affiliate players </a:t>
            </a:r>
            <a:r>
              <a:rPr lang="en-US" sz="1400" b="0" i="0" dirty="0">
                <a:solidFill>
                  <a:srgbClr val="222222"/>
                </a:solidFill>
                <a:effectLst/>
              </a:rPr>
              <a:t>from the U15B and U15C teams covered missing roster spots.  The highlight of the year was taking the eventual provincial champions to a one-goal championship</a:t>
            </a:r>
            <a:r>
              <a:rPr lang="en-US" sz="1400" dirty="0">
                <a:solidFill>
                  <a:srgbClr val="222222"/>
                </a:solidFill>
              </a:rPr>
              <a:t> game in a November tournament in Membertou Cape Breton, a heroic effort that left their coaches speechless.  A similar effort was produced in a double-overtime loss in the semi-finals of the Joe Lamontagne tournament.  The season enjoyed a very respectable result as well, possibly giving this generation of kids the most competitive season they have ever had.  Players, coaches, and families had a wonderful season.</a:t>
            </a:r>
            <a:endParaRPr lang="en-US" sz="1400" b="0" i="0" dirty="0">
              <a:solidFill>
                <a:srgbClr val="222222"/>
              </a:solidFill>
              <a:effectLst/>
            </a:endParaRPr>
          </a:p>
          <a:p>
            <a:pPr marL="0" indent="0">
              <a:buFont typeface="Calibri" panose="020F0502020204030204" pitchFamily="34" charset="0"/>
              <a:buNone/>
            </a:pPr>
            <a:endParaRPr lang="en-CA" sz="1400" b="1" dirty="0">
              <a:solidFill>
                <a:schemeClr val="accent1"/>
              </a:solidFill>
            </a:endParaRPr>
          </a:p>
        </p:txBody>
      </p:sp>
    </p:spTree>
    <p:extLst>
      <p:ext uri="{BB962C8B-B14F-4D97-AF65-F5344CB8AC3E}">
        <p14:creationId xmlns:p14="http://schemas.microsoft.com/office/powerpoint/2010/main" val="5092281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U18 (Midget)</a:t>
            </a:r>
          </a:p>
        </p:txBody>
      </p:sp>
      <p:sp>
        <p:nvSpPr>
          <p:cNvPr id="3" name="Content Placeholder 2"/>
          <p:cNvSpPr>
            <a:spLocks noGrp="1"/>
          </p:cNvSpPr>
          <p:nvPr>
            <p:ph idx="1"/>
          </p:nvPr>
        </p:nvSpPr>
        <p:spPr>
          <a:xfrm>
            <a:off x="313900" y="1845734"/>
            <a:ext cx="11583484" cy="4023360"/>
          </a:xfrm>
        </p:spPr>
        <p:txBody>
          <a:bodyPr>
            <a:noAutofit/>
          </a:bodyPr>
          <a:lstStyle/>
          <a:p>
            <a:pPr marL="0" indent="0">
              <a:spcBef>
                <a:spcPts val="0"/>
              </a:spcBef>
              <a:spcAft>
                <a:spcPts val="0"/>
              </a:spcAft>
              <a:buNone/>
            </a:pPr>
            <a:r>
              <a:rPr lang="en-CA" sz="1400" b="1" dirty="0">
                <a:solidFill>
                  <a:schemeClr val="accent1"/>
                </a:solidFill>
              </a:rPr>
              <a:t>2021/22 ESMHA AGM U18 Report</a:t>
            </a:r>
          </a:p>
          <a:p>
            <a:pPr algn="l">
              <a:spcBef>
                <a:spcPts val="0"/>
              </a:spcBef>
              <a:spcAft>
                <a:spcPts val="0"/>
              </a:spcAft>
            </a:pPr>
            <a:endParaRPr lang="en-US" sz="1400" b="1" dirty="0"/>
          </a:p>
          <a:p>
            <a:pPr marL="0" indent="0" algn="l">
              <a:spcBef>
                <a:spcPts val="0"/>
              </a:spcBef>
              <a:spcAft>
                <a:spcPts val="0"/>
              </a:spcAft>
              <a:buNone/>
            </a:pPr>
            <a:r>
              <a:rPr lang="en-US" sz="1400" dirty="0"/>
              <a:t>42 Total registered U18 </a:t>
            </a:r>
          </a:p>
          <a:p>
            <a:pPr marL="0" indent="0" algn="l">
              <a:spcBef>
                <a:spcPts val="0"/>
              </a:spcBef>
              <a:spcAft>
                <a:spcPts val="0"/>
              </a:spcAft>
              <a:buNone/>
            </a:pPr>
            <a:r>
              <a:rPr lang="en-US" sz="1400" dirty="0"/>
              <a:t>3 Quit </a:t>
            </a:r>
          </a:p>
          <a:p>
            <a:pPr marL="0" indent="0" algn="l">
              <a:spcBef>
                <a:spcPts val="0"/>
              </a:spcBef>
              <a:spcAft>
                <a:spcPts val="0"/>
              </a:spcAft>
              <a:buNone/>
            </a:pPr>
            <a:r>
              <a:rPr lang="en-US" sz="1400" dirty="0"/>
              <a:t>7 Played in town </a:t>
            </a:r>
          </a:p>
          <a:p>
            <a:pPr algn="l">
              <a:spcBef>
                <a:spcPts val="0"/>
              </a:spcBef>
              <a:spcAft>
                <a:spcPts val="0"/>
              </a:spcAft>
            </a:pPr>
            <a:endParaRPr lang="en-US" sz="1400" dirty="0"/>
          </a:p>
          <a:p>
            <a:pPr marL="0" indent="0" algn="l">
              <a:spcBef>
                <a:spcPts val="0"/>
              </a:spcBef>
              <a:spcAft>
                <a:spcPts val="0"/>
              </a:spcAft>
              <a:buNone/>
            </a:pPr>
            <a:r>
              <a:rPr lang="en-US" sz="1400" dirty="0"/>
              <a:t>The U18C team did not experience any issues this year. Began the season with 15 players, one quit. Acquired another player late in the season, finished with 15 players. The U18C team attended one tournament in East Hants. </a:t>
            </a:r>
          </a:p>
          <a:p>
            <a:pPr algn="l">
              <a:spcBef>
                <a:spcPts val="0"/>
              </a:spcBef>
              <a:spcAft>
                <a:spcPts val="0"/>
              </a:spcAft>
            </a:pPr>
            <a:endParaRPr lang="en-US" sz="1400" dirty="0"/>
          </a:p>
          <a:p>
            <a:pPr marL="0" indent="0" algn="l">
              <a:spcBef>
                <a:spcPts val="0"/>
              </a:spcBef>
              <a:spcAft>
                <a:spcPts val="0"/>
              </a:spcAft>
              <a:buNone/>
            </a:pPr>
            <a:r>
              <a:rPr lang="en-US" sz="1400" dirty="0"/>
              <a:t>The U18A team had 17 players. The team had a very successful regular season winning 19 of their 24 games. The team placed first in the Central </a:t>
            </a:r>
            <a:r>
              <a:rPr lang="en-US" sz="1400" dirty="0" err="1"/>
              <a:t>MInor</a:t>
            </a:r>
            <a:r>
              <a:rPr lang="en-US" sz="1400" dirty="0"/>
              <a:t> for the regular season and received the Central Minor banner. They planned to attend a few tournaments but had to cancel due to covid. They finished second place in the Odyssey division at SEDMHA.</a:t>
            </a:r>
          </a:p>
          <a:p>
            <a:pPr marL="0" indent="0" algn="l">
              <a:spcBef>
                <a:spcPts val="0"/>
              </a:spcBef>
              <a:spcAft>
                <a:spcPts val="0"/>
              </a:spcAft>
              <a:buNone/>
            </a:pPr>
            <a:endParaRPr lang="en-US" sz="1400" dirty="0"/>
          </a:p>
          <a:p>
            <a:pPr marL="0" indent="0" algn="l">
              <a:spcBef>
                <a:spcPts val="0"/>
              </a:spcBef>
              <a:spcAft>
                <a:spcPts val="0"/>
              </a:spcAft>
              <a:buNone/>
            </a:pPr>
            <a:r>
              <a:rPr lang="en-US" sz="1400" dirty="0"/>
              <a:t>Best of luck to all of our U18 players that played their last season of minor hockey this year! </a:t>
            </a:r>
          </a:p>
          <a:p>
            <a:pPr marL="0" indent="0" algn="l">
              <a:spcBef>
                <a:spcPts val="0"/>
              </a:spcBef>
              <a:spcAft>
                <a:spcPts val="0"/>
              </a:spcAft>
              <a:buNone/>
            </a:pPr>
            <a:endParaRPr lang="en-US" sz="1400" dirty="0"/>
          </a:p>
          <a:p>
            <a:pPr marL="0" indent="0" algn="l">
              <a:spcBef>
                <a:spcPts val="0"/>
              </a:spcBef>
              <a:spcAft>
                <a:spcPts val="0"/>
              </a:spcAft>
              <a:buNone/>
            </a:pPr>
            <a:r>
              <a:rPr lang="en-US" sz="1400" dirty="0"/>
              <a:t>Special thanks to all of our U18 coaches!!</a:t>
            </a:r>
            <a:br>
              <a:rPr lang="en-US" sz="1400" dirty="0"/>
            </a:br>
            <a:endParaRPr lang="en-CA" sz="1400" dirty="0">
              <a:solidFill>
                <a:schemeClr val="tx1"/>
              </a:solidFill>
            </a:endParaRPr>
          </a:p>
          <a:p>
            <a:endParaRPr lang="en-CA" sz="1400" dirty="0"/>
          </a:p>
          <a:p>
            <a:pPr marL="0" indent="0">
              <a:buNone/>
            </a:pPr>
            <a:endParaRPr lang="en-CA" sz="1400" dirty="0"/>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0"/>
            <a:ext cx="3624943" cy="369332"/>
          </a:xfrm>
          <a:prstGeom prst="rect">
            <a:avLst/>
          </a:prstGeom>
          <a:noFill/>
        </p:spPr>
        <p:txBody>
          <a:bodyPr wrap="square" rtlCol="0">
            <a:spAutoFit/>
          </a:bodyPr>
          <a:lstStyle/>
          <a:p>
            <a:r>
              <a:rPr lang="en-CA" dirty="0"/>
              <a:t>U18 Coordinator: Shannon </a:t>
            </a:r>
            <a:r>
              <a:rPr lang="en-CA" dirty="0" err="1"/>
              <a:t>Karsten</a:t>
            </a:r>
            <a:endParaRPr lang="en-CA" dirty="0"/>
          </a:p>
        </p:txBody>
      </p:sp>
    </p:spTree>
    <p:extLst>
      <p:ext uri="{BB962C8B-B14F-4D97-AF65-F5344CB8AC3E}">
        <p14:creationId xmlns:p14="http://schemas.microsoft.com/office/powerpoint/2010/main" val="4185571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Female Hockey Coordinator</a:t>
            </a:r>
          </a:p>
        </p:txBody>
      </p:sp>
      <p:sp>
        <p:nvSpPr>
          <p:cNvPr id="3" name="Content Placeholder 2"/>
          <p:cNvSpPr>
            <a:spLocks noGrp="1"/>
          </p:cNvSpPr>
          <p:nvPr>
            <p:ph idx="1"/>
          </p:nvPr>
        </p:nvSpPr>
        <p:spPr>
          <a:xfrm>
            <a:off x="181156" y="1845734"/>
            <a:ext cx="11716228" cy="4023360"/>
          </a:xfrm>
        </p:spPr>
        <p:txBody>
          <a:bodyPr>
            <a:noAutofit/>
          </a:bodyPr>
          <a:lstStyle/>
          <a:p>
            <a:pPr marL="0" indent="0">
              <a:buNone/>
            </a:pPr>
            <a:r>
              <a:rPr lang="en-CA" sz="1400" b="1" dirty="0">
                <a:solidFill>
                  <a:schemeClr val="accent1"/>
                </a:solidFill>
              </a:rPr>
              <a:t>2021/22 ESMHA AGM Female Coordinator Report</a:t>
            </a:r>
          </a:p>
          <a:p>
            <a:pPr marL="0" indent="0" algn="l">
              <a:buNone/>
            </a:pPr>
            <a:r>
              <a:rPr lang="en-US" sz="1400" b="0" i="0" dirty="0">
                <a:solidFill>
                  <a:srgbClr val="222222"/>
                </a:solidFill>
                <a:effectLst/>
              </a:rPr>
              <a:t>This year we had 45 females registered from U7-U18. </a:t>
            </a:r>
          </a:p>
          <a:p>
            <a:pPr marL="0" indent="0" algn="l">
              <a:buNone/>
            </a:pPr>
            <a:r>
              <a:rPr lang="en-US" sz="1400" b="0" i="0" dirty="0">
                <a:solidFill>
                  <a:srgbClr val="222222"/>
                </a:solidFill>
                <a:effectLst/>
              </a:rPr>
              <a:t>In march we hosted our first annual female mariners day. There was 30 female mariners present from ages 4-18. The on ice session was instructed by an all female coaching staff and everyone had a lot fun!! We plan to host more all female events like this next season.</a:t>
            </a:r>
          </a:p>
          <a:p>
            <a:pPr marL="0" indent="0" algn="l">
              <a:buNone/>
            </a:pPr>
            <a:r>
              <a:rPr lang="en-US" sz="1400" b="0" i="0" dirty="0">
                <a:solidFill>
                  <a:srgbClr val="222222"/>
                </a:solidFill>
                <a:effectLst/>
              </a:rPr>
              <a:t>As female coordinator I sat on the leadership and growth committee and coordinated our </a:t>
            </a:r>
            <a:r>
              <a:rPr lang="en-US" sz="1400" b="0" i="0" dirty="0" err="1">
                <a:solidFill>
                  <a:srgbClr val="222222"/>
                </a:solidFill>
                <a:effectLst/>
              </a:rPr>
              <a:t>jr</a:t>
            </a:r>
            <a:r>
              <a:rPr lang="en-US" sz="1400" b="0" i="0" dirty="0">
                <a:solidFill>
                  <a:srgbClr val="222222"/>
                </a:solidFill>
                <a:effectLst/>
              </a:rPr>
              <a:t> coaches program. We had 20 it coaches involved in the program. The </a:t>
            </a:r>
            <a:r>
              <a:rPr lang="en-US" sz="1400" b="0" i="0" dirty="0" err="1">
                <a:solidFill>
                  <a:srgbClr val="222222"/>
                </a:solidFill>
                <a:effectLst/>
              </a:rPr>
              <a:t>jr</a:t>
            </a:r>
            <a:r>
              <a:rPr lang="en-US" sz="1400" b="0" i="0" dirty="0">
                <a:solidFill>
                  <a:srgbClr val="222222"/>
                </a:solidFill>
                <a:effectLst/>
              </a:rPr>
              <a:t> coaches were placed with specific teams for the season, after receiving in classroom instruction . The </a:t>
            </a:r>
            <a:r>
              <a:rPr lang="en-US" sz="1400" b="0" i="0" dirty="0" err="1">
                <a:solidFill>
                  <a:srgbClr val="222222"/>
                </a:solidFill>
                <a:effectLst/>
              </a:rPr>
              <a:t>jr</a:t>
            </a:r>
            <a:r>
              <a:rPr lang="en-US" sz="1400" b="0" i="0" dirty="0">
                <a:solidFill>
                  <a:srgbClr val="222222"/>
                </a:solidFill>
                <a:effectLst/>
              </a:rPr>
              <a:t> coaches were able to build leadership skills and coaching experience.</a:t>
            </a:r>
          </a:p>
          <a:p>
            <a:pPr marL="0" indent="0">
              <a:spcBef>
                <a:spcPts val="0"/>
              </a:spcBef>
              <a:spcAft>
                <a:spcPts val="0"/>
              </a:spcAft>
              <a:buNone/>
            </a:pPr>
            <a:endParaRPr lang="en-US" sz="1600" dirty="0"/>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 y="0"/>
            <a:ext cx="4757057" cy="369332"/>
          </a:xfrm>
          <a:prstGeom prst="rect">
            <a:avLst/>
          </a:prstGeom>
          <a:noFill/>
        </p:spPr>
        <p:txBody>
          <a:bodyPr wrap="square" rtlCol="0">
            <a:spAutoFit/>
          </a:bodyPr>
          <a:lstStyle/>
          <a:p>
            <a:r>
              <a:rPr lang="en-CA" dirty="0"/>
              <a:t>Female Hockey Coordinator: Rebecca Warner</a:t>
            </a:r>
          </a:p>
        </p:txBody>
      </p:sp>
    </p:spTree>
    <p:extLst>
      <p:ext uri="{BB962C8B-B14F-4D97-AF65-F5344CB8AC3E}">
        <p14:creationId xmlns:p14="http://schemas.microsoft.com/office/powerpoint/2010/main" val="4077991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Treasurer</a:t>
            </a:r>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 y="0"/>
            <a:ext cx="4757057" cy="369332"/>
          </a:xfrm>
          <a:prstGeom prst="rect">
            <a:avLst/>
          </a:prstGeom>
          <a:noFill/>
        </p:spPr>
        <p:txBody>
          <a:bodyPr wrap="square" rtlCol="0">
            <a:spAutoFit/>
          </a:bodyPr>
          <a:lstStyle/>
          <a:p>
            <a:r>
              <a:rPr lang="en-CA" dirty="0"/>
              <a:t>Treasurer: Natalie Stevens</a:t>
            </a:r>
          </a:p>
        </p:txBody>
      </p:sp>
      <p:sp>
        <p:nvSpPr>
          <p:cNvPr id="7" name="Content Placeholder 2">
            <a:extLst>
              <a:ext uri="{FF2B5EF4-FFF2-40B4-BE49-F238E27FC236}">
                <a16:creationId xmlns:a16="http://schemas.microsoft.com/office/drawing/2014/main" id="{5952C585-20D3-4653-BD79-9B07B4E91514}"/>
              </a:ext>
            </a:extLst>
          </p:cNvPr>
          <p:cNvSpPr>
            <a:spLocks noGrp="1"/>
          </p:cNvSpPr>
          <p:nvPr>
            <p:ph idx="1"/>
          </p:nvPr>
        </p:nvSpPr>
        <p:spPr>
          <a:xfrm>
            <a:off x="181156" y="1845734"/>
            <a:ext cx="11716228" cy="4023360"/>
          </a:xfrm>
        </p:spPr>
        <p:txBody>
          <a:bodyPr>
            <a:noAutofit/>
          </a:bodyPr>
          <a:lstStyle/>
          <a:p>
            <a:pPr marL="0" indent="0">
              <a:buNone/>
            </a:pPr>
            <a:r>
              <a:rPr lang="en-CA" sz="1400" b="1" dirty="0">
                <a:solidFill>
                  <a:schemeClr val="accent1"/>
                </a:solidFill>
              </a:rPr>
              <a:t>2021/22 ESMHA AGM Treasurer Report</a:t>
            </a:r>
          </a:p>
          <a:p>
            <a:pPr marL="0" indent="0">
              <a:spcBef>
                <a:spcPts val="0"/>
              </a:spcBef>
              <a:spcAft>
                <a:spcPts val="0"/>
              </a:spcAft>
              <a:buNone/>
            </a:pPr>
            <a:endParaRPr lang="en-US" sz="1600" dirty="0"/>
          </a:p>
          <a:p>
            <a:pPr marL="0" indent="0">
              <a:spcBef>
                <a:spcPts val="0"/>
              </a:spcBef>
              <a:spcAft>
                <a:spcPts val="0"/>
              </a:spcAft>
              <a:buNone/>
            </a:pPr>
            <a:endParaRPr lang="en-US" sz="1600" dirty="0"/>
          </a:p>
          <a:p>
            <a:pPr marL="0" indent="0">
              <a:spcBef>
                <a:spcPts val="0"/>
              </a:spcBef>
              <a:spcAft>
                <a:spcPts val="0"/>
              </a:spcAft>
              <a:buNone/>
            </a:pPr>
            <a:endParaRPr lang="en-US" sz="1600" dirty="0"/>
          </a:p>
          <a:p>
            <a:pPr marL="0" indent="0">
              <a:spcBef>
                <a:spcPts val="0"/>
              </a:spcBef>
              <a:spcAft>
                <a:spcPts val="0"/>
              </a:spcAft>
              <a:buNone/>
            </a:pPr>
            <a:endParaRPr lang="en-US" sz="1600" dirty="0"/>
          </a:p>
        </p:txBody>
      </p:sp>
      <p:graphicFrame>
        <p:nvGraphicFramePr>
          <p:cNvPr id="8" name="Table 4">
            <a:extLst>
              <a:ext uri="{FF2B5EF4-FFF2-40B4-BE49-F238E27FC236}">
                <a16:creationId xmlns:a16="http://schemas.microsoft.com/office/drawing/2014/main" id="{079B7363-8266-4702-B538-2408B1880FEC}"/>
              </a:ext>
            </a:extLst>
          </p:cNvPr>
          <p:cNvGraphicFramePr>
            <a:graphicFrameLocks noGrp="1"/>
          </p:cNvGraphicFramePr>
          <p:nvPr>
            <p:extLst>
              <p:ext uri="{D42A27DB-BD31-4B8C-83A1-F6EECF244321}">
                <p14:modId xmlns:p14="http://schemas.microsoft.com/office/powerpoint/2010/main" val="3973337388"/>
              </p:ext>
            </p:extLst>
          </p:nvPr>
        </p:nvGraphicFramePr>
        <p:xfrm>
          <a:off x="1975270" y="2314554"/>
          <a:ext cx="8128000" cy="3337560"/>
        </p:xfrm>
        <a:graphic>
          <a:graphicData uri="http://schemas.openxmlformats.org/drawingml/2006/table">
            <a:tbl>
              <a:tblPr firstRow="1" bandRow="1">
                <a:tableStyleId>{5C22544A-7EE6-4342-B048-85BDC9FD1C3A}</a:tableStyleId>
              </a:tblPr>
              <a:tblGrid>
                <a:gridCol w="4851685">
                  <a:extLst>
                    <a:ext uri="{9D8B030D-6E8A-4147-A177-3AD203B41FA5}">
                      <a16:colId xmlns:a16="http://schemas.microsoft.com/office/drawing/2014/main" val="873325705"/>
                    </a:ext>
                  </a:extLst>
                </a:gridCol>
                <a:gridCol w="3276315">
                  <a:extLst>
                    <a:ext uri="{9D8B030D-6E8A-4147-A177-3AD203B41FA5}">
                      <a16:colId xmlns:a16="http://schemas.microsoft.com/office/drawing/2014/main" val="79516702"/>
                    </a:ext>
                  </a:extLst>
                </a:gridCol>
              </a:tblGrid>
              <a:tr h="370840">
                <a:tc>
                  <a:txBody>
                    <a:bodyPr/>
                    <a:lstStyle/>
                    <a:p>
                      <a:r>
                        <a:rPr lang="en-US" dirty="0"/>
                        <a:t>Total Sales</a:t>
                      </a:r>
                    </a:p>
                  </a:txBody>
                  <a:tcPr/>
                </a:tc>
                <a:tc>
                  <a:txBody>
                    <a:bodyPr/>
                    <a:lstStyle/>
                    <a:p>
                      <a:r>
                        <a:rPr lang="en-US" dirty="0"/>
                        <a:t>$38320.00</a:t>
                      </a:r>
                    </a:p>
                  </a:txBody>
                  <a:tcPr/>
                </a:tc>
                <a:extLst>
                  <a:ext uri="{0D108BD9-81ED-4DB2-BD59-A6C34878D82A}">
                    <a16:rowId xmlns:a16="http://schemas.microsoft.com/office/drawing/2014/main" val="3564617084"/>
                  </a:ext>
                </a:extLst>
              </a:tr>
              <a:tr h="370840">
                <a:tc>
                  <a:txBody>
                    <a:bodyPr/>
                    <a:lstStyle/>
                    <a:p>
                      <a:r>
                        <a:rPr lang="en-US" dirty="0"/>
                        <a:t>Prize Amount</a:t>
                      </a:r>
                    </a:p>
                  </a:txBody>
                  <a:tcPr/>
                </a:tc>
                <a:tc>
                  <a:txBody>
                    <a:bodyPr/>
                    <a:lstStyle/>
                    <a:p>
                      <a:r>
                        <a:rPr lang="en-US" dirty="0"/>
                        <a:t>($19160.00)</a:t>
                      </a:r>
                    </a:p>
                  </a:txBody>
                  <a:tcPr/>
                </a:tc>
                <a:extLst>
                  <a:ext uri="{0D108BD9-81ED-4DB2-BD59-A6C34878D82A}">
                    <a16:rowId xmlns:a16="http://schemas.microsoft.com/office/drawing/2014/main" val="3397421026"/>
                  </a:ext>
                </a:extLst>
              </a:tr>
              <a:tr h="370840">
                <a:tc>
                  <a:txBody>
                    <a:bodyPr/>
                    <a:lstStyle/>
                    <a:p>
                      <a:r>
                        <a:rPr lang="en-US" dirty="0"/>
                        <a:t>Credit Card Fee</a:t>
                      </a:r>
                    </a:p>
                  </a:txBody>
                  <a:tcPr/>
                </a:tc>
                <a:tc>
                  <a:txBody>
                    <a:bodyPr/>
                    <a:lstStyle/>
                    <a:p>
                      <a:r>
                        <a:rPr lang="en-US" dirty="0"/>
                        <a:t>($1638.09)</a:t>
                      </a:r>
                    </a:p>
                  </a:txBody>
                  <a:tcPr/>
                </a:tc>
                <a:extLst>
                  <a:ext uri="{0D108BD9-81ED-4DB2-BD59-A6C34878D82A}">
                    <a16:rowId xmlns:a16="http://schemas.microsoft.com/office/drawing/2014/main" val="1640397169"/>
                  </a:ext>
                </a:extLst>
              </a:tr>
              <a:tr h="370840">
                <a:tc>
                  <a:txBody>
                    <a:bodyPr/>
                    <a:lstStyle/>
                    <a:p>
                      <a:r>
                        <a:rPr lang="en-US" dirty="0"/>
                        <a:t>Raffle Box Fee</a:t>
                      </a:r>
                    </a:p>
                  </a:txBody>
                  <a:tcPr/>
                </a:tc>
                <a:tc>
                  <a:txBody>
                    <a:bodyPr/>
                    <a:lstStyle/>
                    <a:p>
                      <a:r>
                        <a:rPr lang="en-US" dirty="0"/>
                        <a:t>($2255.42)</a:t>
                      </a:r>
                    </a:p>
                  </a:txBody>
                  <a:tcPr/>
                </a:tc>
                <a:extLst>
                  <a:ext uri="{0D108BD9-81ED-4DB2-BD59-A6C34878D82A}">
                    <a16:rowId xmlns:a16="http://schemas.microsoft.com/office/drawing/2014/main" val="2696067800"/>
                  </a:ext>
                </a:extLst>
              </a:tr>
              <a:tr h="370840">
                <a:tc>
                  <a:txBody>
                    <a:bodyPr/>
                    <a:lstStyle/>
                    <a:p>
                      <a:r>
                        <a:rPr lang="en-US" dirty="0"/>
                        <a:t>Bank Fees Approximate (needed until Nov 2022)</a:t>
                      </a:r>
                    </a:p>
                  </a:txBody>
                  <a:tcPr/>
                </a:tc>
                <a:tc>
                  <a:txBody>
                    <a:bodyPr/>
                    <a:lstStyle/>
                    <a:p>
                      <a:r>
                        <a:rPr lang="en-US" dirty="0"/>
                        <a:t>($100.00)</a:t>
                      </a:r>
                    </a:p>
                  </a:txBody>
                  <a:tcPr/>
                </a:tc>
                <a:extLst>
                  <a:ext uri="{0D108BD9-81ED-4DB2-BD59-A6C34878D82A}">
                    <a16:rowId xmlns:a16="http://schemas.microsoft.com/office/drawing/2014/main" val="3083604714"/>
                  </a:ext>
                </a:extLst>
              </a:tr>
              <a:tr h="370840">
                <a:tc>
                  <a:txBody>
                    <a:bodyPr/>
                    <a:lstStyle/>
                    <a:p>
                      <a:r>
                        <a:rPr lang="en-US" dirty="0"/>
                        <a:t>Lotto Fees</a:t>
                      </a:r>
                    </a:p>
                  </a:txBody>
                  <a:tcPr/>
                </a:tc>
                <a:tc>
                  <a:txBody>
                    <a:bodyPr/>
                    <a:lstStyle/>
                    <a:p>
                      <a:r>
                        <a:rPr lang="en-US" dirty="0"/>
                        <a:t>($408.11)</a:t>
                      </a:r>
                    </a:p>
                  </a:txBody>
                  <a:tcPr/>
                </a:tc>
                <a:extLst>
                  <a:ext uri="{0D108BD9-81ED-4DB2-BD59-A6C34878D82A}">
                    <a16:rowId xmlns:a16="http://schemas.microsoft.com/office/drawing/2014/main" val="4008317067"/>
                  </a:ext>
                </a:extLst>
              </a:tr>
              <a:tr h="370840">
                <a:tc>
                  <a:txBody>
                    <a:bodyPr/>
                    <a:lstStyle/>
                    <a:p>
                      <a:r>
                        <a:rPr lang="en-US" dirty="0"/>
                        <a:t>Amount sent to teams for fundraising</a:t>
                      </a:r>
                    </a:p>
                  </a:txBody>
                  <a:tcPr/>
                </a:tc>
                <a:tc>
                  <a:txBody>
                    <a:bodyPr/>
                    <a:lstStyle/>
                    <a:p>
                      <a:r>
                        <a:rPr lang="en-US" dirty="0"/>
                        <a:t>($2228.70)</a:t>
                      </a:r>
                    </a:p>
                  </a:txBody>
                  <a:tcPr/>
                </a:tc>
                <a:extLst>
                  <a:ext uri="{0D108BD9-81ED-4DB2-BD59-A6C34878D82A}">
                    <a16:rowId xmlns:a16="http://schemas.microsoft.com/office/drawing/2014/main" val="3072719937"/>
                  </a:ext>
                </a:extLst>
              </a:tr>
              <a:tr h="370840">
                <a:tc>
                  <a:txBody>
                    <a:bodyPr/>
                    <a:lstStyle/>
                    <a:p>
                      <a:r>
                        <a:rPr lang="en-US" dirty="0"/>
                        <a:t>Player Credits for next season</a:t>
                      </a:r>
                    </a:p>
                  </a:txBody>
                  <a:tcPr/>
                </a:tc>
                <a:tc>
                  <a:txBody>
                    <a:bodyPr/>
                    <a:lstStyle/>
                    <a:p>
                      <a:r>
                        <a:rPr lang="en-US" dirty="0"/>
                        <a:t>($12332.90)</a:t>
                      </a:r>
                    </a:p>
                  </a:txBody>
                  <a:tcPr/>
                </a:tc>
                <a:extLst>
                  <a:ext uri="{0D108BD9-81ED-4DB2-BD59-A6C34878D82A}">
                    <a16:rowId xmlns:a16="http://schemas.microsoft.com/office/drawing/2014/main" val="1112047409"/>
                  </a:ext>
                </a:extLst>
              </a:tr>
              <a:tr h="370840">
                <a:tc>
                  <a:txBody>
                    <a:bodyPr/>
                    <a:lstStyle/>
                    <a:p>
                      <a:r>
                        <a:rPr lang="en-US" dirty="0">
                          <a:solidFill>
                            <a:schemeClr val="bg1"/>
                          </a:solidFill>
                        </a:rPr>
                        <a:t>Net Profit to go to New to Hockey Fund</a:t>
                      </a:r>
                    </a:p>
                  </a:txBody>
                  <a:tcPr>
                    <a:solidFill>
                      <a:schemeClr val="accent5">
                        <a:lumMod val="75000"/>
                      </a:schemeClr>
                    </a:solidFill>
                  </a:tcPr>
                </a:tc>
                <a:tc>
                  <a:txBody>
                    <a:bodyPr/>
                    <a:lstStyle/>
                    <a:p>
                      <a:r>
                        <a:rPr lang="en-US" dirty="0">
                          <a:solidFill>
                            <a:schemeClr val="bg1"/>
                          </a:solidFill>
                        </a:rPr>
                        <a:t>$196.78</a:t>
                      </a:r>
                    </a:p>
                  </a:txBody>
                  <a:tcPr>
                    <a:solidFill>
                      <a:schemeClr val="accent5">
                        <a:lumMod val="75000"/>
                      </a:schemeClr>
                    </a:solidFill>
                  </a:tcPr>
                </a:tc>
                <a:extLst>
                  <a:ext uri="{0D108BD9-81ED-4DB2-BD59-A6C34878D82A}">
                    <a16:rowId xmlns:a16="http://schemas.microsoft.com/office/drawing/2014/main" val="1768401487"/>
                  </a:ext>
                </a:extLst>
              </a:tr>
            </a:tbl>
          </a:graphicData>
        </a:graphic>
      </p:graphicFrame>
    </p:spTree>
    <p:extLst>
      <p:ext uri="{BB962C8B-B14F-4D97-AF65-F5344CB8AC3E}">
        <p14:creationId xmlns:p14="http://schemas.microsoft.com/office/powerpoint/2010/main" val="1570549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Treasurer</a:t>
            </a:r>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 y="0"/>
            <a:ext cx="4757057" cy="369332"/>
          </a:xfrm>
          <a:prstGeom prst="rect">
            <a:avLst/>
          </a:prstGeom>
          <a:noFill/>
        </p:spPr>
        <p:txBody>
          <a:bodyPr wrap="square" rtlCol="0">
            <a:spAutoFit/>
          </a:bodyPr>
          <a:lstStyle/>
          <a:p>
            <a:r>
              <a:rPr lang="en-CA" dirty="0"/>
              <a:t>Treasurer: Natalie Stevens</a:t>
            </a:r>
          </a:p>
        </p:txBody>
      </p:sp>
      <p:sp>
        <p:nvSpPr>
          <p:cNvPr id="7" name="Content Placeholder 2">
            <a:extLst>
              <a:ext uri="{FF2B5EF4-FFF2-40B4-BE49-F238E27FC236}">
                <a16:creationId xmlns:a16="http://schemas.microsoft.com/office/drawing/2014/main" id="{5952C585-20D3-4653-BD79-9B07B4E91514}"/>
              </a:ext>
            </a:extLst>
          </p:cNvPr>
          <p:cNvSpPr>
            <a:spLocks noGrp="1"/>
          </p:cNvSpPr>
          <p:nvPr>
            <p:ph idx="1"/>
          </p:nvPr>
        </p:nvSpPr>
        <p:spPr>
          <a:xfrm>
            <a:off x="181156" y="1845734"/>
            <a:ext cx="11716228" cy="4023360"/>
          </a:xfrm>
        </p:spPr>
        <p:txBody>
          <a:bodyPr>
            <a:noAutofit/>
          </a:bodyPr>
          <a:lstStyle/>
          <a:p>
            <a:pPr marL="0" indent="0">
              <a:buNone/>
            </a:pPr>
            <a:r>
              <a:rPr lang="en-CA" sz="1400" b="1" dirty="0">
                <a:solidFill>
                  <a:schemeClr val="accent1"/>
                </a:solidFill>
              </a:rPr>
              <a:t>2021/22 ESMHA AGM Treasurer Report</a:t>
            </a:r>
          </a:p>
          <a:p>
            <a:pPr marL="0" indent="0">
              <a:spcBef>
                <a:spcPts val="0"/>
              </a:spcBef>
              <a:spcAft>
                <a:spcPts val="0"/>
              </a:spcAft>
              <a:buNone/>
            </a:pPr>
            <a:endParaRPr lang="en-US" sz="1600" dirty="0"/>
          </a:p>
          <a:p>
            <a:pPr marL="0" indent="0">
              <a:spcBef>
                <a:spcPts val="0"/>
              </a:spcBef>
              <a:spcAft>
                <a:spcPts val="0"/>
              </a:spcAft>
              <a:buNone/>
            </a:pPr>
            <a:endParaRPr lang="en-US" sz="1600" dirty="0"/>
          </a:p>
          <a:p>
            <a:pPr marL="0" indent="0">
              <a:spcBef>
                <a:spcPts val="0"/>
              </a:spcBef>
              <a:spcAft>
                <a:spcPts val="0"/>
              </a:spcAft>
              <a:buNone/>
            </a:pPr>
            <a:endParaRPr lang="en-US" sz="1600" dirty="0"/>
          </a:p>
          <a:p>
            <a:pPr marL="0" indent="0">
              <a:spcBef>
                <a:spcPts val="0"/>
              </a:spcBef>
              <a:spcAft>
                <a:spcPts val="0"/>
              </a:spcAft>
              <a:buNone/>
            </a:pPr>
            <a:endParaRPr lang="en-US" sz="1600" dirty="0"/>
          </a:p>
        </p:txBody>
      </p:sp>
      <p:graphicFrame>
        <p:nvGraphicFramePr>
          <p:cNvPr id="9" name="Table 8">
            <a:extLst>
              <a:ext uri="{FF2B5EF4-FFF2-40B4-BE49-F238E27FC236}">
                <a16:creationId xmlns:a16="http://schemas.microsoft.com/office/drawing/2014/main" id="{DA12560B-4429-41BD-BADA-B02EAF9B298B}"/>
              </a:ext>
            </a:extLst>
          </p:cNvPr>
          <p:cNvGraphicFramePr>
            <a:graphicFrameLocks noGrp="1"/>
          </p:cNvGraphicFramePr>
          <p:nvPr>
            <p:extLst>
              <p:ext uri="{D42A27DB-BD31-4B8C-83A1-F6EECF244321}">
                <p14:modId xmlns:p14="http://schemas.microsoft.com/office/powerpoint/2010/main" val="2554367602"/>
              </p:ext>
            </p:extLst>
          </p:nvPr>
        </p:nvGraphicFramePr>
        <p:xfrm>
          <a:off x="459249" y="2171951"/>
          <a:ext cx="5727700" cy="2316480"/>
        </p:xfrm>
        <a:graphic>
          <a:graphicData uri="http://schemas.openxmlformats.org/drawingml/2006/table">
            <a:tbl>
              <a:tblPr>
                <a:tableStyleId>{5C22544A-7EE6-4342-B048-85BDC9FD1C3A}</a:tableStyleId>
              </a:tblPr>
              <a:tblGrid>
                <a:gridCol w="4709654">
                  <a:extLst>
                    <a:ext uri="{9D8B030D-6E8A-4147-A177-3AD203B41FA5}">
                      <a16:colId xmlns:a16="http://schemas.microsoft.com/office/drawing/2014/main" val="361187358"/>
                    </a:ext>
                  </a:extLst>
                </a:gridCol>
                <a:gridCol w="1018046">
                  <a:extLst>
                    <a:ext uri="{9D8B030D-6E8A-4147-A177-3AD203B41FA5}">
                      <a16:colId xmlns:a16="http://schemas.microsoft.com/office/drawing/2014/main" val="1972369504"/>
                    </a:ext>
                  </a:extLst>
                </a:gridCol>
              </a:tblGrid>
              <a:tr h="304800">
                <a:tc>
                  <a:txBody>
                    <a:bodyPr/>
                    <a:lstStyle/>
                    <a:p>
                      <a:pPr algn="l" fontAlgn="b"/>
                      <a:r>
                        <a:rPr lang="en-CA" sz="1800" u="none" strike="noStrike" dirty="0">
                          <a:effectLst/>
                        </a:rPr>
                        <a:t>Income as at May 29, 2022</a:t>
                      </a:r>
                      <a:endParaRPr lang="en-CA" sz="18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147381972"/>
                  </a:ext>
                </a:extLst>
              </a:tr>
              <a:tr h="203200">
                <a:tc>
                  <a:txBody>
                    <a:bodyPr/>
                    <a:lstStyle/>
                    <a:p>
                      <a:pPr algn="l" fontAlgn="b"/>
                      <a:r>
                        <a:rPr lang="en-CA" sz="1200" u="none" strike="noStrike">
                          <a:effectLst/>
                        </a:rPr>
                        <a:t>Total Registration, Cond camps, Tryouts and season camps in account</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243,238.04 </a:t>
                      </a:r>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977392633"/>
                  </a:ext>
                </a:extLst>
              </a:tr>
              <a:tr h="203200">
                <a:tc>
                  <a:txBody>
                    <a:bodyPr/>
                    <a:lstStyle/>
                    <a:p>
                      <a:pPr algn="l" fontAlgn="b"/>
                      <a:r>
                        <a:rPr lang="en-CA" sz="1200" u="none" strike="noStrike">
                          <a:effectLst/>
                        </a:rPr>
                        <a:t>Late fees and pmts from previous seasons</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1,761.88 </a:t>
                      </a:r>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845737726"/>
                  </a:ext>
                </a:extLst>
              </a:tr>
              <a:tr h="203200">
                <a:tc>
                  <a:txBody>
                    <a:bodyPr/>
                    <a:lstStyle/>
                    <a:p>
                      <a:pPr algn="l" fontAlgn="b"/>
                      <a:r>
                        <a:rPr lang="en-CA" sz="1200" u="none" strike="noStrike">
                          <a:effectLst/>
                        </a:rPr>
                        <a:t>Remaining funds from teams at end of season</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112.82 </a:t>
                      </a:r>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863952374"/>
                  </a:ext>
                </a:extLst>
              </a:tr>
              <a:tr h="203200">
                <a:tc>
                  <a:txBody>
                    <a:bodyPr/>
                    <a:lstStyle/>
                    <a:p>
                      <a:pPr algn="l" fontAlgn="b"/>
                      <a:r>
                        <a:rPr lang="en-CA" sz="1200" u="none" strike="noStrike">
                          <a:effectLst/>
                        </a:rPr>
                        <a:t>Donations - Scotia bank</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760.73 </a:t>
                      </a:r>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726519198"/>
                  </a:ext>
                </a:extLst>
              </a:tr>
              <a:tr h="203200">
                <a:tc>
                  <a:txBody>
                    <a:bodyPr/>
                    <a:lstStyle/>
                    <a:p>
                      <a:pPr algn="l" fontAlgn="b"/>
                      <a:r>
                        <a:rPr lang="en-CA" sz="1200" u="none" strike="noStrike">
                          <a:effectLst/>
                        </a:rPr>
                        <a:t>Team Jersey Fees</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8,000.00 </a:t>
                      </a:r>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448766362"/>
                  </a:ext>
                </a:extLst>
              </a:tr>
              <a:tr h="203200">
                <a:tc>
                  <a:txBody>
                    <a:bodyPr/>
                    <a:lstStyle/>
                    <a:p>
                      <a:pPr algn="l" fontAlgn="b"/>
                      <a:r>
                        <a:rPr lang="en-CA" sz="1200" u="none" strike="noStrike">
                          <a:effectLst/>
                        </a:rPr>
                        <a:t>Extra Ice and refs pmts from teams</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46,665.00 </a:t>
                      </a:r>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219672073"/>
                  </a:ext>
                </a:extLst>
              </a:tr>
              <a:tr h="203200">
                <a:tc>
                  <a:txBody>
                    <a:bodyPr/>
                    <a:lstStyle/>
                    <a:p>
                      <a:pPr algn="l" fontAlgn="b"/>
                      <a:r>
                        <a:rPr lang="en-CA" sz="1200" u="none" strike="noStrike">
                          <a:effectLst/>
                        </a:rPr>
                        <a:t>New to Hockey Fund from 50/50 2020 season</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4,201.58 </a:t>
                      </a:r>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250664108"/>
                  </a:ext>
                </a:extLst>
              </a:tr>
              <a:tr h="203200">
                <a:tc>
                  <a:txBody>
                    <a:bodyPr/>
                    <a:lstStyle/>
                    <a:p>
                      <a:pPr algn="l" fontAlgn="b"/>
                      <a:r>
                        <a:rPr lang="en-CA" sz="1200" u="none" strike="noStrike">
                          <a:effectLst/>
                        </a:rPr>
                        <a:t>Income from previous season recouped </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18,200.00 </a:t>
                      </a:r>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576061003"/>
                  </a:ext>
                </a:extLst>
              </a:tr>
              <a:tr h="203200">
                <a:tc>
                  <a:txBody>
                    <a:bodyPr/>
                    <a:lstStyle/>
                    <a:p>
                      <a:pPr algn="l" fontAlgn="b"/>
                      <a:r>
                        <a:rPr lang="en-CA" sz="1200" u="none" strike="noStrike">
                          <a:effectLst/>
                        </a:rPr>
                        <a:t>Fundraised Funds held for players next season</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11,194.54 </a:t>
                      </a:r>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1681287"/>
                  </a:ext>
                </a:extLst>
              </a:tr>
              <a:tr h="162085">
                <a:tc>
                  <a:txBody>
                    <a:bodyPr/>
                    <a:lstStyle/>
                    <a:p>
                      <a:pPr algn="l" fontAlgn="b"/>
                      <a:r>
                        <a:rPr lang="en-CA" sz="1200" u="none" strike="noStrike" dirty="0">
                          <a:solidFill>
                            <a:schemeClr val="tx1"/>
                          </a:solidFill>
                          <a:effectLst/>
                        </a:rPr>
                        <a:t>Total Income</a:t>
                      </a:r>
                      <a:endParaRPr lang="en-CA" sz="1200" b="0" i="0" u="none" strike="noStrike" dirty="0">
                        <a:solidFill>
                          <a:schemeClr val="tx1"/>
                        </a:solidFill>
                        <a:effectLst/>
                        <a:latin typeface="Calibri" panose="020F0502020204030204" pitchFamily="34" charset="0"/>
                      </a:endParaRPr>
                    </a:p>
                  </a:txBody>
                  <a:tcPr marL="0" marR="0" marT="0" marB="0" anchor="b">
                    <a:solidFill>
                      <a:srgbClr val="FFC000"/>
                    </a:solidFill>
                  </a:tcPr>
                </a:tc>
                <a:tc>
                  <a:txBody>
                    <a:bodyPr/>
                    <a:lstStyle/>
                    <a:p>
                      <a:pPr algn="l" fontAlgn="b"/>
                      <a:r>
                        <a:rPr lang="en-CA" sz="1200" u="none" strike="noStrike" dirty="0">
                          <a:solidFill>
                            <a:schemeClr val="tx1"/>
                          </a:solidFill>
                          <a:effectLst/>
                        </a:rPr>
                        <a:t> $   334,134.59 </a:t>
                      </a:r>
                      <a:endParaRPr lang="en-CA" sz="1200" b="0" i="0" u="none" strike="noStrike" dirty="0">
                        <a:solidFill>
                          <a:schemeClr val="tx1"/>
                        </a:solidFill>
                        <a:effectLst/>
                        <a:latin typeface="Calibri" panose="020F0502020204030204" pitchFamily="34" charset="0"/>
                      </a:endParaRPr>
                    </a:p>
                  </a:txBody>
                  <a:tcPr marL="0" marR="0" marT="0" marB="0" anchor="b">
                    <a:solidFill>
                      <a:srgbClr val="FFC000"/>
                    </a:solidFill>
                  </a:tcPr>
                </a:tc>
                <a:extLst>
                  <a:ext uri="{0D108BD9-81ED-4DB2-BD59-A6C34878D82A}">
                    <a16:rowId xmlns:a16="http://schemas.microsoft.com/office/drawing/2014/main" val="2993472367"/>
                  </a:ext>
                </a:extLst>
              </a:tr>
            </a:tbl>
          </a:graphicData>
        </a:graphic>
      </p:graphicFrame>
      <p:graphicFrame>
        <p:nvGraphicFramePr>
          <p:cNvPr id="10" name="Table 9">
            <a:extLst>
              <a:ext uri="{FF2B5EF4-FFF2-40B4-BE49-F238E27FC236}">
                <a16:creationId xmlns:a16="http://schemas.microsoft.com/office/drawing/2014/main" id="{7873A7E5-F919-4863-8C3D-495630BF2403}"/>
              </a:ext>
            </a:extLst>
          </p:cNvPr>
          <p:cNvGraphicFramePr>
            <a:graphicFrameLocks noGrp="1"/>
          </p:cNvGraphicFramePr>
          <p:nvPr>
            <p:extLst>
              <p:ext uri="{D42A27DB-BD31-4B8C-83A1-F6EECF244321}">
                <p14:modId xmlns:p14="http://schemas.microsoft.com/office/powerpoint/2010/main" val="2351599590"/>
              </p:ext>
            </p:extLst>
          </p:nvPr>
        </p:nvGraphicFramePr>
        <p:xfrm>
          <a:off x="6728484" y="2171951"/>
          <a:ext cx="5168900" cy="3860800"/>
        </p:xfrm>
        <a:graphic>
          <a:graphicData uri="http://schemas.openxmlformats.org/drawingml/2006/table">
            <a:tbl>
              <a:tblPr>
                <a:tableStyleId>{5C22544A-7EE6-4342-B048-85BDC9FD1C3A}</a:tableStyleId>
              </a:tblPr>
              <a:tblGrid>
                <a:gridCol w="4216985">
                  <a:extLst>
                    <a:ext uri="{9D8B030D-6E8A-4147-A177-3AD203B41FA5}">
                      <a16:colId xmlns:a16="http://schemas.microsoft.com/office/drawing/2014/main" val="435244216"/>
                    </a:ext>
                  </a:extLst>
                </a:gridCol>
                <a:gridCol w="951915">
                  <a:extLst>
                    <a:ext uri="{9D8B030D-6E8A-4147-A177-3AD203B41FA5}">
                      <a16:colId xmlns:a16="http://schemas.microsoft.com/office/drawing/2014/main" val="4033212116"/>
                    </a:ext>
                  </a:extLst>
                </a:gridCol>
              </a:tblGrid>
              <a:tr h="304800">
                <a:tc>
                  <a:txBody>
                    <a:bodyPr/>
                    <a:lstStyle/>
                    <a:p>
                      <a:pPr algn="l" fontAlgn="b"/>
                      <a:r>
                        <a:rPr lang="en-CA" sz="1800" u="none" strike="noStrike">
                          <a:effectLst/>
                        </a:rPr>
                        <a:t>Expenses at May 29, 2022</a:t>
                      </a:r>
                      <a:endParaRPr lang="en-CA" sz="1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962082275"/>
                  </a:ext>
                </a:extLst>
              </a:tr>
              <a:tr h="203200">
                <a:tc>
                  <a:txBody>
                    <a:bodyPr/>
                    <a:lstStyle/>
                    <a:p>
                      <a:pPr algn="l" fontAlgn="b"/>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542389355"/>
                  </a:ext>
                </a:extLst>
              </a:tr>
              <a:tr h="203200">
                <a:tc>
                  <a:txBody>
                    <a:bodyPr/>
                    <a:lstStyle/>
                    <a:p>
                      <a:pPr algn="l" fontAlgn="b"/>
                      <a:r>
                        <a:rPr lang="en-CA" sz="1200" u="none" strike="noStrike">
                          <a:effectLst/>
                        </a:rPr>
                        <a:t>Ice Rental Regular Season</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$ 175,285.00 </a:t>
                      </a:r>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802510439"/>
                  </a:ext>
                </a:extLst>
              </a:tr>
              <a:tr h="203200">
                <a:tc>
                  <a:txBody>
                    <a:bodyPr/>
                    <a:lstStyle/>
                    <a:p>
                      <a:pPr algn="l" fontAlgn="b"/>
                      <a:r>
                        <a:rPr lang="en-CA" sz="1200" u="none" strike="noStrike">
                          <a:effectLst/>
                        </a:rPr>
                        <a:t>Referees</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14,930.50 </a:t>
                      </a:r>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066906894"/>
                  </a:ext>
                </a:extLst>
              </a:tr>
              <a:tr h="203200">
                <a:tc>
                  <a:txBody>
                    <a:bodyPr/>
                    <a:lstStyle/>
                    <a:p>
                      <a:pPr algn="l" fontAlgn="b"/>
                      <a:r>
                        <a:rPr lang="en-CA" sz="1200" u="none" strike="noStrike">
                          <a:effectLst/>
                        </a:rPr>
                        <a:t>Insurance League fees</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23,441.90 </a:t>
                      </a:r>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842592469"/>
                  </a:ext>
                </a:extLst>
              </a:tr>
              <a:tr h="203200">
                <a:tc>
                  <a:txBody>
                    <a:bodyPr/>
                    <a:lstStyle/>
                    <a:p>
                      <a:pPr algn="l" fontAlgn="b"/>
                      <a:r>
                        <a:rPr lang="en-CA" sz="1200" u="none" strike="noStrike">
                          <a:effectLst/>
                        </a:rPr>
                        <a:t>Credit card fees</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3,046.70 </a:t>
                      </a:r>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536864643"/>
                  </a:ext>
                </a:extLst>
              </a:tr>
              <a:tr h="203200">
                <a:tc>
                  <a:txBody>
                    <a:bodyPr/>
                    <a:lstStyle/>
                    <a:p>
                      <a:pPr algn="l" fontAlgn="b"/>
                      <a:r>
                        <a:rPr lang="en-CA" sz="1200" u="none" strike="noStrike">
                          <a:effectLst/>
                        </a:rPr>
                        <a:t>HNS Courses and CRCs</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5,633.28 </a:t>
                      </a:r>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115931305"/>
                  </a:ext>
                </a:extLst>
              </a:tr>
              <a:tr h="203200">
                <a:tc>
                  <a:txBody>
                    <a:bodyPr/>
                    <a:lstStyle/>
                    <a:p>
                      <a:pPr algn="l" fontAlgn="b"/>
                      <a:r>
                        <a:rPr lang="en-CA" sz="1200" u="none" strike="noStrike">
                          <a:effectLst/>
                        </a:rPr>
                        <a:t>Trainers and evaluators</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9,392.50 </a:t>
                      </a:r>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575372022"/>
                  </a:ext>
                </a:extLst>
              </a:tr>
              <a:tr h="203200">
                <a:tc>
                  <a:txBody>
                    <a:bodyPr/>
                    <a:lstStyle/>
                    <a:p>
                      <a:pPr algn="l" fontAlgn="b"/>
                      <a:r>
                        <a:rPr lang="en-CA" sz="1200" u="none" strike="noStrike">
                          <a:effectLst/>
                        </a:rPr>
                        <a:t>New to hockey expenditures</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831.46 </a:t>
                      </a:r>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373870148"/>
                  </a:ext>
                </a:extLst>
              </a:tr>
              <a:tr h="203200">
                <a:tc>
                  <a:txBody>
                    <a:bodyPr/>
                    <a:lstStyle/>
                    <a:p>
                      <a:pPr algn="l" fontAlgn="b"/>
                      <a:r>
                        <a:rPr lang="en-CA" sz="1200" u="none" strike="noStrike">
                          <a:effectLst/>
                        </a:rPr>
                        <a:t>Jersey Purchases</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10,674.71 </a:t>
                      </a:r>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705051318"/>
                  </a:ext>
                </a:extLst>
              </a:tr>
              <a:tr h="203200">
                <a:tc>
                  <a:txBody>
                    <a:bodyPr/>
                    <a:lstStyle/>
                    <a:p>
                      <a:pPr algn="l" fontAlgn="b"/>
                      <a:r>
                        <a:rPr lang="en-CA" sz="1200" u="none" strike="noStrike">
                          <a:effectLst/>
                        </a:rPr>
                        <a:t>Ref in chief</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1,500.00 </a:t>
                      </a:r>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931690786"/>
                  </a:ext>
                </a:extLst>
              </a:tr>
              <a:tr h="203200">
                <a:tc>
                  <a:txBody>
                    <a:bodyPr/>
                    <a:lstStyle/>
                    <a:p>
                      <a:pPr algn="l" fontAlgn="b"/>
                      <a:r>
                        <a:rPr lang="en-CA" sz="1200" u="none" strike="noStrike">
                          <a:effectLst/>
                        </a:rPr>
                        <a:t>Refunds</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14,546.84 </a:t>
                      </a:r>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69620231"/>
                  </a:ext>
                </a:extLst>
              </a:tr>
              <a:tr h="203200">
                <a:tc>
                  <a:txBody>
                    <a:bodyPr/>
                    <a:lstStyle/>
                    <a:p>
                      <a:pPr algn="l" fontAlgn="b"/>
                      <a:r>
                        <a:rPr lang="en-CA" sz="1200" u="none" strike="noStrike">
                          <a:effectLst/>
                        </a:rPr>
                        <a:t>Bank Fees</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605.70 </a:t>
                      </a:r>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858537790"/>
                  </a:ext>
                </a:extLst>
              </a:tr>
              <a:tr h="431800">
                <a:tc>
                  <a:txBody>
                    <a:bodyPr/>
                    <a:lstStyle/>
                    <a:p>
                      <a:pPr algn="l" fontAlgn="b"/>
                      <a:r>
                        <a:rPr lang="en-CA" sz="1200" u="none" strike="noStrike">
                          <a:effectLst/>
                        </a:rPr>
                        <a:t>Admin Expenses - tryout software ($1287.30), Website ($1875.52) office exp. ($155.34) Zoom account ($345)</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3,663.16 </a:t>
                      </a:r>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169448451"/>
                  </a:ext>
                </a:extLst>
              </a:tr>
              <a:tr h="482600">
                <a:tc>
                  <a:txBody>
                    <a:bodyPr/>
                    <a:lstStyle/>
                    <a:p>
                      <a:pPr algn="l" fontAlgn="b"/>
                      <a:r>
                        <a:rPr lang="en-CA" sz="1200" u="none" strike="noStrike">
                          <a:effectLst/>
                        </a:rPr>
                        <a:t>Misc Items - team gear ($640.34), Mariner Month ($467.27) Junior Leadership ($988.77), Jamboree ($1178.89), U7 year end ($1150)</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dirty="0">
                          <a:effectLst/>
                        </a:rPr>
                        <a:t> $     4,125.27 </a:t>
                      </a:r>
                      <a:endParaRPr lang="en-CA" sz="12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984483969"/>
                  </a:ext>
                </a:extLst>
              </a:tr>
              <a:tr h="203200">
                <a:tc>
                  <a:txBody>
                    <a:bodyPr/>
                    <a:lstStyle/>
                    <a:p>
                      <a:pPr algn="l" fontAlgn="b"/>
                      <a:r>
                        <a:rPr lang="en-CA" sz="1200" u="none" strike="noStrike" dirty="0">
                          <a:solidFill>
                            <a:schemeClr val="tx1"/>
                          </a:solidFill>
                          <a:effectLst/>
                        </a:rPr>
                        <a:t>Total Regular Season Exp</a:t>
                      </a:r>
                      <a:endParaRPr lang="en-CA" sz="1200" b="0" i="0" u="none" strike="noStrike" dirty="0">
                        <a:solidFill>
                          <a:schemeClr val="tx1"/>
                        </a:solidFill>
                        <a:effectLst/>
                        <a:latin typeface="Calibri" panose="020F0502020204030204" pitchFamily="34" charset="0"/>
                      </a:endParaRPr>
                    </a:p>
                  </a:txBody>
                  <a:tcPr marL="0" marR="0" marT="0" marB="0" anchor="b">
                    <a:solidFill>
                      <a:srgbClr val="FFC000"/>
                    </a:solidFill>
                  </a:tcPr>
                </a:tc>
                <a:tc>
                  <a:txBody>
                    <a:bodyPr/>
                    <a:lstStyle/>
                    <a:p>
                      <a:pPr algn="l" fontAlgn="b"/>
                      <a:r>
                        <a:rPr lang="en-CA" sz="1200" u="none" strike="noStrike" dirty="0">
                          <a:solidFill>
                            <a:schemeClr val="tx1"/>
                          </a:solidFill>
                          <a:effectLst/>
                        </a:rPr>
                        <a:t> $ 267,677.02 </a:t>
                      </a:r>
                      <a:endParaRPr lang="en-CA" sz="1200" b="0" i="0" u="none" strike="noStrike" dirty="0">
                        <a:solidFill>
                          <a:schemeClr val="tx1"/>
                        </a:solidFill>
                        <a:effectLst/>
                        <a:latin typeface="Calibri" panose="020F0502020204030204" pitchFamily="34" charset="0"/>
                      </a:endParaRPr>
                    </a:p>
                  </a:txBody>
                  <a:tcPr marL="0" marR="0" marT="0" marB="0" anchor="b">
                    <a:solidFill>
                      <a:srgbClr val="FFC000"/>
                    </a:solidFill>
                  </a:tcPr>
                </a:tc>
                <a:extLst>
                  <a:ext uri="{0D108BD9-81ED-4DB2-BD59-A6C34878D82A}">
                    <a16:rowId xmlns:a16="http://schemas.microsoft.com/office/drawing/2014/main" val="2828302182"/>
                  </a:ext>
                </a:extLst>
              </a:tr>
            </a:tbl>
          </a:graphicData>
        </a:graphic>
      </p:graphicFrame>
      <p:graphicFrame>
        <p:nvGraphicFramePr>
          <p:cNvPr id="11" name="Table 10">
            <a:extLst>
              <a:ext uri="{FF2B5EF4-FFF2-40B4-BE49-F238E27FC236}">
                <a16:creationId xmlns:a16="http://schemas.microsoft.com/office/drawing/2014/main" id="{7C379C41-BBDD-4272-ABDD-AD1A17D1F879}"/>
              </a:ext>
            </a:extLst>
          </p:cNvPr>
          <p:cNvGraphicFramePr>
            <a:graphicFrameLocks noGrp="1"/>
          </p:cNvGraphicFramePr>
          <p:nvPr>
            <p:extLst>
              <p:ext uri="{D42A27DB-BD31-4B8C-83A1-F6EECF244321}">
                <p14:modId xmlns:p14="http://schemas.microsoft.com/office/powerpoint/2010/main" val="506011650"/>
              </p:ext>
            </p:extLst>
          </p:nvPr>
        </p:nvGraphicFramePr>
        <p:xfrm>
          <a:off x="647700" y="4701791"/>
          <a:ext cx="5448300" cy="1493520"/>
        </p:xfrm>
        <a:graphic>
          <a:graphicData uri="http://schemas.openxmlformats.org/drawingml/2006/table">
            <a:tbl>
              <a:tblPr>
                <a:tableStyleId>{5C22544A-7EE6-4342-B048-85BDC9FD1C3A}</a:tableStyleId>
              </a:tblPr>
              <a:tblGrid>
                <a:gridCol w="4495800">
                  <a:extLst>
                    <a:ext uri="{9D8B030D-6E8A-4147-A177-3AD203B41FA5}">
                      <a16:colId xmlns:a16="http://schemas.microsoft.com/office/drawing/2014/main" val="2283761010"/>
                    </a:ext>
                  </a:extLst>
                </a:gridCol>
                <a:gridCol w="952500">
                  <a:extLst>
                    <a:ext uri="{9D8B030D-6E8A-4147-A177-3AD203B41FA5}">
                      <a16:colId xmlns:a16="http://schemas.microsoft.com/office/drawing/2014/main" val="3415719146"/>
                    </a:ext>
                  </a:extLst>
                </a:gridCol>
              </a:tblGrid>
              <a:tr h="203200">
                <a:tc>
                  <a:txBody>
                    <a:bodyPr/>
                    <a:lstStyle/>
                    <a:p>
                      <a:pPr algn="l" fontAlgn="b"/>
                      <a:r>
                        <a:rPr lang="en-CA" sz="1800" u="none" strike="noStrike" kern="1200" dirty="0">
                          <a:solidFill>
                            <a:schemeClr val="dk1"/>
                          </a:solidFill>
                          <a:effectLst/>
                          <a:latin typeface="+mn-lt"/>
                          <a:ea typeface="+mn-ea"/>
                          <a:cs typeface="+mn-cs"/>
                        </a:rPr>
                        <a:t>Income/Expense Summary</a:t>
                      </a:r>
                    </a:p>
                  </a:txBody>
                  <a:tcPr marL="0" marR="0" marT="0"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237055985"/>
                  </a:ext>
                </a:extLst>
              </a:tr>
              <a:tr h="203200">
                <a:tc>
                  <a:txBody>
                    <a:bodyPr/>
                    <a:lstStyle/>
                    <a:p>
                      <a:pPr algn="l" fontAlgn="b"/>
                      <a:r>
                        <a:rPr lang="en-CA" sz="1200" u="none" strike="noStrike" dirty="0">
                          <a:effectLst/>
                        </a:rPr>
                        <a:t>Total Income</a:t>
                      </a:r>
                      <a:endParaRPr lang="en-CA" sz="12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$ 334,134.59 </a:t>
                      </a:r>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02048488"/>
                  </a:ext>
                </a:extLst>
              </a:tr>
              <a:tr h="203200">
                <a:tc>
                  <a:txBody>
                    <a:bodyPr/>
                    <a:lstStyle/>
                    <a:p>
                      <a:pPr algn="l" fontAlgn="b"/>
                      <a:r>
                        <a:rPr lang="en-CA" sz="1200" u="none" strike="noStrike">
                          <a:effectLst/>
                        </a:rPr>
                        <a:t>Less Total Expenses</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CA" sz="1200" u="none" strike="noStrike" dirty="0">
                          <a:solidFill>
                            <a:srgbClr val="FF0000"/>
                          </a:solidFill>
                          <a:effectLst/>
                        </a:rPr>
                        <a:t>($267,677.02)</a:t>
                      </a:r>
                      <a:endParaRPr lang="en-CA" sz="1200" b="0" i="0" u="none" strike="noStrike" dirty="0">
                        <a:solidFill>
                          <a:srgbClr val="FF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886358831"/>
                  </a:ext>
                </a:extLst>
              </a:tr>
              <a:tr h="203200">
                <a:tc>
                  <a:txBody>
                    <a:bodyPr/>
                    <a:lstStyle/>
                    <a:p>
                      <a:pPr algn="l" fontAlgn="b"/>
                      <a:r>
                        <a:rPr lang="en-CA" sz="1200" u="none" strike="noStrike">
                          <a:effectLst/>
                        </a:rPr>
                        <a:t>Net income</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66,457.57 </a:t>
                      </a:r>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612062645"/>
                  </a:ext>
                </a:extLst>
              </a:tr>
              <a:tr h="203200">
                <a:tc>
                  <a:txBody>
                    <a:bodyPr/>
                    <a:lstStyle/>
                    <a:p>
                      <a:pPr algn="l" fontAlgn="b"/>
                      <a:r>
                        <a:rPr lang="en-CA" sz="1200" u="none" strike="noStrike">
                          <a:effectLst/>
                        </a:rPr>
                        <a:t>Less held funds for team, previous season income and new to hockey</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CA" sz="1200" u="none" strike="noStrike" dirty="0">
                          <a:solidFill>
                            <a:srgbClr val="FF0000"/>
                          </a:solidFill>
                          <a:effectLst/>
                        </a:rPr>
                        <a:t>($33,596.12)</a:t>
                      </a:r>
                      <a:endParaRPr lang="en-CA" sz="1200" b="0" i="0" u="none" strike="noStrike" dirty="0">
                        <a:solidFill>
                          <a:srgbClr val="FF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920214542"/>
                  </a:ext>
                </a:extLst>
              </a:tr>
              <a:tr h="203200">
                <a:tc>
                  <a:txBody>
                    <a:bodyPr/>
                    <a:lstStyle/>
                    <a:p>
                      <a:pPr algn="l" fontAlgn="b"/>
                      <a:r>
                        <a:rPr lang="en-CA" sz="1200" u="none" strike="noStrike">
                          <a:effectLst/>
                        </a:rPr>
                        <a:t> </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a:t>
                      </a:r>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680033825"/>
                  </a:ext>
                </a:extLst>
              </a:tr>
              <a:tr h="203200">
                <a:tc>
                  <a:txBody>
                    <a:bodyPr/>
                    <a:lstStyle/>
                    <a:p>
                      <a:pPr algn="l" fontAlgn="b"/>
                      <a:r>
                        <a:rPr lang="en-CA" sz="1200" u="none" strike="noStrike">
                          <a:effectLst/>
                        </a:rPr>
                        <a:t>Profit for season</a:t>
                      </a:r>
                      <a:endParaRPr lang="en-CA" sz="1200" b="0" i="0" u="none" strike="noStrike">
                        <a:solidFill>
                          <a:srgbClr val="000000"/>
                        </a:solidFill>
                        <a:effectLst/>
                        <a:latin typeface="Calibri" panose="020F0502020204030204" pitchFamily="34" charset="0"/>
                      </a:endParaRPr>
                    </a:p>
                  </a:txBody>
                  <a:tcPr marL="0" marR="0" marT="0" marB="0" anchor="b">
                    <a:solidFill>
                      <a:srgbClr val="FFFF00"/>
                    </a:solidFill>
                  </a:tcPr>
                </a:tc>
                <a:tc>
                  <a:txBody>
                    <a:bodyPr/>
                    <a:lstStyle/>
                    <a:p>
                      <a:pPr algn="l" fontAlgn="b"/>
                      <a:r>
                        <a:rPr lang="en-CA" sz="1200" u="none" strike="noStrike" dirty="0">
                          <a:effectLst/>
                        </a:rPr>
                        <a:t> $   32,861.45 </a:t>
                      </a:r>
                      <a:endParaRPr lang="en-CA" sz="1200" b="0" i="0" u="none" strike="noStrike" dirty="0">
                        <a:solidFill>
                          <a:srgbClr val="000000"/>
                        </a:solidFill>
                        <a:effectLst/>
                        <a:latin typeface="Calibri" panose="020F0502020204030204" pitchFamily="34" charset="0"/>
                      </a:endParaRPr>
                    </a:p>
                  </a:txBody>
                  <a:tcPr marL="0" marR="0" marT="0" marB="0" anchor="b">
                    <a:solidFill>
                      <a:srgbClr val="FFFF00"/>
                    </a:solidFill>
                  </a:tcPr>
                </a:tc>
                <a:extLst>
                  <a:ext uri="{0D108BD9-81ED-4DB2-BD59-A6C34878D82A}">
                    <a16:rowId xmlns:a16="http://schemas.microsoft.com/office/drawing/2014/main" val="1689412745"/>
                  </a:ext>
                </a:extLst>
              </a:tr>
            </a:tbl>
          </a:graphicData>
        </a:graphic>
      </p:graphicFrame>
    </p:spTree>
    <p:extLst>
      <p:ext uri="{BB962C8B-B14F-4D97-AF65-F5344CB8AC3E}">
        <p14:creationId xmlns:p14="http://schemas.microsoft.com/office/powerpoint/2010/main" val="1341766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Treasurer</a:t>
            </a:r>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 y="0"/>
            <a:ext cx="4757057" cy="369332"/>
          </a:xfrm>
          <a:prstGeom prst="rect">
            <a:avLst/>
          </a:prstGeom>
          <a:noFill/>
        </p:spPr>
        <p:txBody>
          <a:bodyPr wrap="square" rtlCol="0">
            <a:spAutoFit/>
          </a:bodyPr>
          <a:lstStyle/>
          <a:p>
            <a:r>
              <a:rPr lang="en-CA" dirty="0"/>
              <a:t>Treasurer: Natalie Stevens</a:t>
            </a:r>
          </a:p>
        </p:txBody>
      </p:sp>
      <p:sp>
        <p:nvSpPr>
          <p:cNvPr id="7" name="Content Placeholder 2">
            <a:extLst>
              <a:ext uri="{FF2B5EF4-FFF2-40B4-BE49-F238E27FC236}">
                <a16:creationId xmlns:a16="http://schemas.microsoft.com/office/drawing/2014/main" id="{5952C585-20D3-4653-BD79-9B07B4E91514}"/>
              </a:ext>
            </a:extLst>
          </p:cNvPr>
          <p:cNvSpPr>
            <a:spLocks noGrp="1"/>
          </p:cNvSpPr>
          <p:nvPr>
            <p:ph idx="1"/>
          </p:nvPr>
        </p:nvSpPr>
        <p:spPr>
          <a:xfrm>
            <a:off x="181156" y="1845734"/>
            <a:ext cx="11716228" cy="4023360"/>
          </a:xfrm>
        </p:spPr>
        <p:txBody>
          <a:bodyPr>
            <a:noAutofit/>
          </a:bodyPr>
          <a:lstStyle/>
          <a:p>
            <a:pPr marL="0" indent="0">
              <a:buNone/>
            </a:pPr>
            <a:r>
              <a:rPr lang="en-CA" sz="1400" b="1" dirty="0">
                <a:solidFill>
                  <a:schemeClr val="accent1"/>
                </a:solidFill>
              </a:rPr>
              <a:t>2021/22 ESMHA AGM Treasurer Report</a:t>
            </a:r>
          </a:p>
          <a:p>
            <a:pPr marL="0" indent="0">
              <a:spcBef>
                <a:spcPts val="0"/>
              </a:spcBef>
              <a:spcAft>
                <a:spcPts val="0"/>
              </a:spcAft>
              <a:buNone/>
            </a:pPr>
            <a:endParaRPr lang="en-US" sz="1600" dirty="0"/>
          </a:p>
          <a:p>
            <a:pPr marL="0" indent="0">
              <a:spcBef>
                <a:spcPts val="0"/>
              </a:spcBef>
              <a:spcAft>
                <a:spcPts val="0"/>
              </a:spcAft>
              <a:buNone/>
            </a:pPr>
            <a:endParaRPr lang="en-US" sz="1600" dirty="0"/>
          </a:p>
          <a:p>
            <a:pPr marL="0" indent="0">
              <a:spcBef>
                <a:spcPts val="0"/>
              </a:spcBef>
              <a:spcAft>
                <a:spcPts val="0"/>
              </a:spcAft>
              <a:buNone/>
            </a:pPr>
            <a:endParaRPr lang="en-US" sz="1600" dirty="0"/>
          </a:p>
          <a:p>
            <a:pPr marL="0" indent="0">
              <a:spcBef>
                <a:spcPts val="0"/>
              </a:spcBef>
              <a:spcAft>
                <a:spcPts val="0"/>
              </a:spcAft>
              <a:buNone/>
            </a:pPr>
            <a:endParaRPr lang="en-US" sz="1600" dirty="0"/>
          </a:p>
        </p:txBody>
      </p:sp>
      <p:graphicFrame>
        <p:nvGraphicFramePr>
          <p:cNvPr id="9" name="Content Placeholder 3">
            <a:extLst>
              <a:ext uri="{FF2B5EF4-FFF2-40B4-BE49-F238E27FC236}">
                <a16:creationId xmlns:a16="http://schemas.microsoft.com/office/drawing/2014/main" id="{2FD62C11-1670-4A13-81F4-7E32AB57C1B8}"/>
              </a:ext>
            </a:extLst>
          </p:cNvPr>
          <p:cNvGraphicFramePr>
            <a:graphicFrameLocks/>
          </p:cNvGraphicFramePr>
          <p:nvPr>
            <p:extLst>
              <p:ext uri="{D42A27DB-BD31-4B8C-83A1-F6EECF244321}">
                <p14:modId xmlns:p14="http://schemas.microsoft.com/office/powerpoint/2010/main" val="196060073"/>
              </p:ext>
            </p:extLst>
          </p:nvPr>
        </p:nvGraphicFramePr>
        <p:xfrm>
          <a:off x="181156" y="2119208"/>
          <a:ext cx="8221698" cy="3553148"/>
        </p:xfrm>
        <a:graphic>
          <a:graphicData uri="http://schemas.openxmlformats.org/drawingml/2006/table">
            <a:tbl>
              <a:tblPr>
                <a:tableStyleId>{5C22544A-7EE6-4342-B048-85BDC9FD1C3A}</a:tableStyleId>
              </a:tblPr>
              <a:tblGrid>
                <a:gridCol w="4496951">
                  <a:extLst>
                    <a:ext uri="{9D8B030D-6E8A-4147-A177-3AD203B41FA5}">
                      <a16:colId xmlns:a16="http://schemas.microsoft.com/office/drawing/2014/main" val="2113464950"/>
                    </a:ext>
                  </a:extLst>
                </a:gridCol>
                <a:gridCol w="972068">
                  <a:extLst>
                    <a:ext uri="{9D8B030D-6E8A-4147-A177-3AD203B41FA5}">
                      <a16:colId xmlns:a16="http://schemas.microsoft.com/office/drawing/2014/main" val="2933644596"/>
                    </a:ext>
                  </a:extLst>
                </a:gridCol>
                <a:gridCol w="908475">
                  <a:extLst>
                    <a:ext uri="{9D8B030D-6E8A-4147-A177-3AD203B41FA5}">
                      <a16:colId xmlns:a16="http://schemas.microsoft.com/office/drawing/2014/main" val="2738523758"/>
                    </a:ext>
                  </a:extLst>
                </a:gridCol>
                <a:gridCol w="1844204">
                  <a:extLst>
                    <a:ext uri="{9D8B030D-6E8A-4147-A177-3AD203B41FA5}">
                      <a16:colId xmlns:a16="http://schemas.microsoft.com/office/drawing/2014/main" val="2728451534"/>
                    </a:ext>
                  </a:extLst>
                </a:gridCol>
              </a:tblGrid>
              <a:tr h="185448">
                <a:tc>
                  <a:txBody>
                    <a:bodyPr/>
                    <a:lstStyle/>
                    <a:p>
                      <a:pPr algn="l" fontAlgn="b"/>
                      <a:r>
                        <a:rPr lang="en-CA" sz="1200" u="none" strike="noStrike" dirty="0">
                          <a:effectLst/>
                        </a:rPr>
                        <a:t>Actual registration number from 2021/2022 season as of April 15, 2022</a:t>
                      </a:r>
                      <a:endParaRPr lang="en-CA" sz="1200" b="0" i="0" u="none" strike="noStrike" dirty="0">
                        <a:solidFill>
                          <a:srgbClr val="000000"/>
                        </a:solidFill>
                        <a:effectLst/>
                        <a:latin typeface="Calibri" panose="020F0502020204030204" pitchFamily="34" charset="0"/>
                      </a:endParaRPr>
                    </a:p>
                  </a:txBody>
                  <a:tcPr marL="0" marR="0" marT="0" marB="0" anchor="b">
                    <a:solidFill>
                      <a:srgbClr val="FFFF00"/>
                    </a:solidFill>
                  </a:tcPr>
                </a:tc>
                <a:tc>
                  <a:txBody>
                    <a:bodyPr/>
                    <a:lstStyle/>
                    <a:p>
                      <a:pPr algn="l" fontAlgn="b"/>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of Players</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661477867"/>
                  </a:ext>
                </a:extLst>
              </a:tr>
              <a:tr h="185448">
                <a:tc>
                  <a:txBody>
                    <a:bodyPr/>
                    <a:lstStyle/>
                    <a:p>
                      <a:pPr algn="l" fontAlgn="b"/>
                      <a:r>
                        <a:rPr lang="en-CA" sz="1200" u="none" strike="noStrike">
                          <a:effectLst/>
                        </a:rPr>
                        <a:t>U7</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23,100.00 </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CA" sz="1200" u="none" strike="noStrike">
                          <a:effectLst/>
                        </a:rPr>
                        <a:t>55</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005616914"/>
                  </a:ext>
                </a:extLst>
              </a:tr>
              <a:tr h="185448">
                <a:tc>
                  <a:txBody>
                    <a:bodyPr/>
                    <a:lstStyle/>
                    <a:p>
                      <a:pPr algn="l" fontAlgn="b"/>
                      <a:r>
                        <a:rPr lang="en-CA" sz="1200" u="none" strike="noStrike" dirty="0">
                          <a:effectLst/>
                        </a:rPr>
                        <a:t>U9</a:t>
                      </a:r>
                      <a:endParaRPr lang="en-CA" sz="12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30,600.00 </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CA" sz="1200" u="none" strike="noStrike">
                          <a:effectLst/>
                        </a:rPr>
                        <a:t>45</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407135230"/>
                  </a:ext>
                </a:extLst>
              </a:tr>
              <a:tr h="185448">
                <a:tc>
                  <a:txBody>
                    <a:bodyPr/>
                    <a:lstStyle/>
                    <a:p>
                      <a:pPr algn="l" fontAlgn="b"/>
                      <a:r>
                        <a:rPr lang="en-CA" sz="1200" u="none" strike="noStrike">
                          <a:effectLst/>
                        </a:rPr>
                        <a:t>U11</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28,500.00 </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CA" sz="1200" u="none" strike="noStrike">
                          <a:effectLst/>
                        </a:rPr>
                        <a:t>38</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753453832"/>
                  </a:ext>
                </a:extLst>
              </a:tr>
              <a:tr h="185448">
                <a:tc>
                  <a:txBody>
                    <a:bodyPr/>
                    <a:lstStyle/>
                    <a:p>
                      <a:pPr algn="l" fontAlgn="b"/>
                      <a:r>
                        <a:rPr lang="en-CA" sz="1200" u="none" strike="noStrike">
                          <a:effectLst/>
                        </a:rPr>
                        <a:t>U13</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42,750.00 </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CA" sz="1200" u="none" strike="noStrike">
                          <a:effectLst/>
                        </a:rPr>
                        <a:t>57</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756373176"/>
                  </a:ext>
                </a:extLst>
              </a:tr>
              <a:tr h="185448">
                <a:tc>
                  <a:txBody>
                    <a:bodyPr/>
                    <a:lstStyle/>
                    <a:p>
                      <a:pPr algn="l" fontAlgn="b"/>
                      <a:r>
                        <a:rPr lang="en-CA" sz="1200" u="none" strike="noStrike">
                          <a:effectLst/>
                        </a:rPr>
                        <a:t>U15</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30,750.00 </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CA" sz="1200" u="none" strike="noStrike">
                          <a:effectLst/>
                        </a:rPr>
                        <a:t>41</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546262250"/>
                  </a:ext>
                </a:extLst>
              </a:tr>
              <a:tr h="185448">
                <a:tc>
                  <a:txBody>
                    <a:bodyPr/>
                    <a:lstStyle/>
                    <a:p>
                      <a:pPr algn="l" fontAlgn="b"/>
                      <a:r>
                        <a:rPr lang="en-CA" sz="1200" u="none" strike="noStrike">
                          <a:effectLst/>
                        </a:rPr>
                        <a:t>U18</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24,000.00 </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CA" sz="1200" u="none" strike="noStrike">
                          <a:effectLst/>
                        </a:rPr>
                        <a:t>32</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698503976"/>
                  </a:ext>
                </a:extLst>
              </a:tr>
              <a:tr h="185448">
                <a:tc>
                  <a:txBody>
                    <a:bodyPr/>
                    <a:lstStyle/>
                    <a:p>
                      <a:pPr algn="l" fontAlgn="b"/>
                      <a:r>
                        <a:rPr lang="en-CA" sz="1200" u="none" strike="noStrike" dirty="0">
                          <a:effectLst/>
                        </a:rPr>
                        <a:t>Pro rated refunds  -  not included in number above</a:t>
                      </a:r>
                      <a:endParaRPr lang="en-CA" sz="12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165.50 </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201811443"/>
                  </a:ext>
                </a:extLst>
              </a:tr>
              <a:tr h="333807">
                <a:tc>
                  <a:txBody>
                    <a:bodyPr/>
                    <a:lstStyle/>
                    <a:p>
                      <a:pPr algn="l" fontAlgn="b"/>
                      <a:r>
                        <a:rPr lang="en-CA" sz="1200" u="none" strike="noStrike">
                          <a:effectLst/>
                        </a:rPr>
                        <a:t>Three players who joined after March 21st covide restrictions lifted not included in count above</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205.00 </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CA" sz="1200" u="none" strike="noStrike">
                          <a:effectLst/>
                        </a:rPr>
                        <a:t>268</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984643682"/>
                  </a:ext>
                </a:extLst>
              </a:tr>
              <a:tr h="185448">
                <a:tc>
                  <a:txBody>
                    <a:bodyPr/>
                    <a:lstStyle/>
                    <a:p>
                      <a:pPr algn="l" fontAlgn="b"/>
                      <a:r>
                        <a:rPr lang="en-CA" sz="1200" u="none" strike="noStrike">
                          <a:effectLst/>
                        </a:rPr>
                        <a:t>Actual Revenue Expected from Registrations</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180,070.50 </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431252053"/>
                  </a:ext>
                </a:extLst>
              </a:tr>
              <a:tr h="185448">
                <a:tc>
                  <a:txBody>
                    <a:bodyPr/>
                    <a:lstStyle/>
                    <a:p>
                      <a:pPr algn="l" fontAlgn="b"/>
                      <a:r>
                        <a:rPr lang="en-CA" sz="1200" u="none" strike="noStrike">
                          <a:effectLst/>
                        </a:rPr>
                        <a:t>Actual Revenue from tryouts</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18,820.00 </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CA" sz="12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62371170"/>
                  </a:ext>
                </a:extLst>
              </a:tr>
              <a:tr h="185448">
                <a:tc>
                  <a:txBody>
                    <a:bodyPr/>
                    <a:lstStyle/>
                    <a:p>
                      <a:pPr algn="l" fontAlgn="b"/>
                      <a:r>
                        <a:rPr lang="en-CA" sz="1200" u="none" strike="noStrike">
                          <a:effectLst/>
                        </a:rPr>
                        <a:t>Actual Revenue from Conditioning Camps before season started</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23,340.00 </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239273049"/>
                  </a:ext>
                </a:extLst>
              </a:tr>
              <a:tr h="185448">
                <a:tc>
                  <a:txBody>
                    <a:bodyPr/>
                    <a:lstStyle/>
                    <a:p>
                      <a:pPr algn="l" fontAlgn="b"/>
                      <a:r>
                        <a:rPr lang="en-CA" sz="1200" u="none" strike="noStrike">
                          <a:effectLst/>
                        </a:rPr>
                        <a:t>Actual Revenue Fall Jensen Camps</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4,500.00 </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52376910"/>
                  </a:ext>
                </a:extLst>
              </a:tr>
              <a:tr h="394077">
                <a:tc>
                  <a:txBody>
                    <a:bodyPr/>
                    <a:lstStyle/>
                    <a:p>
                      <a:pPr algn="l" fontAlgn="b"/>
                      <a:r>
                        <a:rPr lang="en-CA" sz="1200" u="none" strike="noStrike">
                          <a:effectLst/>
                        </a:rPr>
                        <a:t>Actual Revenue Winter Thunder Camps</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2,177.50 </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32557626"/>
                  </a:ext>
                </a:extLst>
              </a:tr>
              <a:tr h="185448">
                <a:tc>
                  <a:txBody>
                    <a:bodyPr/>
                    <a:lstStyle/>
                    <a:p>
                      <a:pPr algn="l" fontAlgn="b"/>
                      <a:r>
                        <a:rPr lang="en-CA" sz="1200" u="none" strike="noStrike">
                          <a:effectLst/>
                        </a:rPr>
                        <a:t>Actual revenue from Checking Clinic</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2,160.00 </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243966366"/>
                  </a:ext>
                </a:extLst>
              </a:tr>
              <a:tr h="185448">
                <a:tc>
                  <a:txBody>
                    <a:bodyPr/>
                    <a:lstStyle/>
                    <a:p>
                      <a:pPr algn="l" fontAlgn="b"/>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35560153"/>
                  </a:ext>
                </a:extLst>
              </a:tr>
              <a:tr h="197039">
                <a:tc>
                  <a:txBody>
                    <a:bodyPr/>
                    <a:lstStyle/>
                    <a:p>
                      <a:pPr algn="l" fontAlgn="b"/>
                      <a:r>
                        <a:rPr lang="en-CA" sz="1200" u="none" strike="noStrike">
                          <a:effectLst/>
                        </a:rPr>
                        <a:t>Total amount of registration expected based on numbers</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dirty="0">
                          <a:effectLst/>
                        </a:rPr>
                        <a:t> $   231,068.00 </a:t>
                      </a:r>
                      <a:endParaRPr lang="en-CA" sz="1200" b="0" i="0" u="none" strike="noStrike" dirty="0">
                        <a:solidFill>
                          <a:srgbClr val="000000"/>
                        </a:solidFill>
                        <a:effectLst/>
                        <a:latin typeface="Calibri" panose="020F0502020204030204" pitchFamily="34" charset="0"/>
                      </a:endParaRPr>
                    </a:p>
                  </a:txBody>
                  <a:tcPr marL="0" marR="0" marT="0" marB="0" anchor="b"/>
                </a:tc>
                <a:tc gridSpan="2">
                  <a:txBody>
                    <a:bodyPr/>
                    <a:lstStyle/>
                    <a:p>
                      <a:pPr algn="l" fontAlgn="b"/>
                      <a:r>
                        <a:rPr lang="en-CA" sz="1200" u="none" strike="noStrike" dirty="0">
                          <a:effectLst/>
                        </a:rPr>
                        <a:t>Verified by Registrar Janie Conrad</a:t>
                      </a:r>
                      <a:endParaRPr lang="en-CA" sz="1200" b="0" i="0" u="none" strike="noStrike" dirty="0">
                        <a:solidFill>
                          <a:srgbClr val="000000"/>
                        </a:solidFill>
                        <a:effectLst/>
                        <a:latin typeface="Calibri" panose="020F0502020204030204" pitchFamily="34" charset="0"/>
                      </a:endParaRPr>
                    </a:p>
                  </a:txBody>
                  <a:tcPr marL="0" marR="0" marT="0" marB="0" anchor="b"/>
                </a:tc>
                <a:tc hMerge="1">
                  <a:txBody>
                    <a:bodyPr/>
                    <a:lstStyle/>
                    <a:p>
                      <a:endParaRPr lang="en-US"/>
                    </a:p>
                  </a:txBody>
                  <a:tcPr/>
                </a:tc>
                <a:extLst>
                  <a:ext uri="{0D108BD9-81ED-4DB2-BD59-A6C34878D82A}">
                    <a16:rowId xmlns:a16="http://schemas.microsoft.com/office/drawing/2014/main" val="321907537"/>
                  </a:ext>
                </a:extLst>
              </a:tr>
            </a:tbl>
          </a:graphicData>
        </a:graphic>
      </p:graphicFrame>
      <p:graphicFrame>
        <p:nvGraphicFramePr>
          <p:cNvPr id="10" name="Table 9">
            <a:extLst>
              <a:ext uri="{FF2B5EF4-FFF2-40B4-BE49-F238E27FC236}">
                <a16:creationId xmlns:a16="http://schemas.microsoft.com/office/drawing/2014/main" id="{D9E72ED1-94FA-4368-83F6-C629634BBD11}"/>
              </a:ext>
            </a:extLst>
          </p:cNvPr>
          <p:cNvGraphicFramePr>
            <a:graphicFrameLocks noGrp="1"/>
          </p:cNvGraphicFramePr>
          <p:nvPr>
            <p:extLst>
              <p:ext uri="{D42A27DB-BD31-4B8C-83A1-F6EECF244321}">
                <p14:modId xmlns:p14="http://schemas.microsoft.com/office/powerpoint/2010/main" val="818165959"/>
              </p:ext>
            </p:extLst>
          </p:nvPr>
        </p:nvGraphicFramePr>
        <p:xfrm>
          <a:off x="6691282" y="2792291"/>
          <a:ext cx="5407674" cy="1841222"/>
        </p:xfrm>
        <a:graphic>
          <a:graphicData uri="http://schemas.openxmlformats.org/drawingml/2006/table">
            <a:tbl>
              <a:tblPr>
                <a:tableStyleId>{5C22544A-7EE6-4342-B048-85BDC9FD1C3A}</a:tableStyleId>
              </a:tblPr>
              <a:tblGrid>
                <a:gridCol w="3646251">
                  <a:extLst>
                    <a:ext uri="{9D8B030D-6E8A-4147-A177-3AD203B41FA5}">
                      <a16:colId xmlns:a16="http://schemas.microsoft.com/office/drawing/2014/main" val="3224996894"/>
                    </a:ext>
                  </a:extLst>
                </a:gridCol>
                <a:gridCol w="977949">
                  <a:extLst>
                    <a:ext uri="{9D8B030D-6E8A-4147-A177-3AD203B41FA5}">
                      <a16:colId xmlns:a16="http://schemas.microsoft.com/office/drawing/2014/main" val="2771423351"/>
                    </a:ext>
                  </a:extLst>
                </a:gridCol>
                <a:gridCol w="783474">
                  <a:extLst>
                    <a:ext uri="{9D8B030D-6E8A-4147-A177-3AD203B41FA5}">
                      <a16:colId xmlns:a16="http://schemas.microsoft.com/office/drawing/2014/main" val="1952901737"/>
                    </a:ext>
                  </a:extLst>
                </a:gridCol>
              </a:tblGrid>
              <a:tr h="177968">
                <a:tc>
                  <a:txBody>
                    <a:bodyPr/>
                    <a:lstStyle/>
                    <a:p>
                      <a:pPr algn="l" fontAlgn="b"/>
                      <a:r>
                        <a:rPr lang="en-CA" sz="1200" u="none" strike="noStrike" dirty="0">
                          <a:effectLst/>
                        </a:rPr>
                        <a:t>Double Check using banking and accounting software</a:t>
                      </a:r>
                      <a:endParaRPr lang="en-CA" sz="1200" b="0" i="0" u="none" strike="noStrike" dirty="0">
                        <a:solidFill>
                          <a:srgbClr val="000000"/>
                        </a:solidFill>
                        <a:effectLst/>
                        <a:latin typeface="Calibri" panose="020F0502020204030204" pitchFamily="34" charset="0"/>
                      </a:endParaRPr>
                    </a:p>
                  </a:txBody>
                  <a:tcPr marL="0" marR="0" marT="0" marB="0" anchor="b">
                    <a:solidFill>
                      <a:srgbClr val="FFFF00"/>
                    </a:solidFill>
                  </a:tcPr>
                </a:tc>
                <a:tc>
                  <a:txBody>
                    <a:bodyPr/>
                    <a:lstStyle/>
                    <a:p>
                      <a:pPr algn="l" fontAlgn="b"/>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71025704"/>
                  </a:ext>
                </a:extLst>
              </a:tr>
              <a:tr h="177968">
                <a:tc>
                  <a:txBody>
                    <a:bodyPr/>
                    <a:lstStyle/>
                    <a:p>
                      <a:pPr algn="l" fontAlgn="b"/>
                      <a:r>
                        <a:rPr lang="en-CA" sz="1200" u="none" strike="noStrike" dirty="0">
                          <a:effectLst/>
                        </a:rPr>
                        <a:t>Registrations paid into bank account (as listed on income)</a:t>
                      </a:r>
                      <a:endParaRPr lang="en-CA" sz="12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$ 243,238.04 </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623027662"/>
                  </a:ext>
                </a:extLst>
              </a:tr>
              <a:tr h="177968">
                <a:tc>
                  <a:txBody>
                    <a:bodyPr/>
                    <a:lstStyle/>
                    <a:p>
                      <a:pPr algn="l" fontAlgn="b"/>
                      <a:r>
                        <a:rPr lang="en-CA" sz="1200" u="none" strike="noStrike" dirty="0">
                          <a:effectLst/>
                        </a:rPr>
                        <a:t>Less Refunds (as listed on expenses)</a:t>
                      </a:r>
                      <a:endParaRPr lang="en-CA" sz="12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(14,546.00)</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272617961"/>
                  </a:ext>
                </a:extLst>
              </a:tr>
              <a:tr h="177968">
                <a:tc>
                  <a:txBody>
                    <a:bodyPr/>
                    <a:lstStyle/>
                    <a:p>
                      <a:pPr algn="l" fontAlgn="b"/>
                      <a:r>
                        <a:rPr lang="en-CA" sz="1200" u="none" strike="noStrike">
                          <a:effectLst/>
                        </a:rPr>
                        <a:t>Plus Accts Rec (money people still owe)</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185.96 </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164391673"/>
                  </a:ext>
                </a:extLst>
              </a:tr>
              <a:tr h="480514">
                <a:tc>
                  <a:txBody>
                    <a:bodyPr/>
                    <a:lstStyle/>
                    <a:p>
                      <a:pPr algn="l" fontAlgn="b"/>
                      <a:r>
                        <a:rPr lang="en-CA" sz="1200" u="none" strike="noStrike" dirty="0">
                          <a:effectLst/>
                        </a:rPr>
                        <a:t>Plus Family discounts (third child half rate)</a:t>
                      </a:r>
                      <a:endParaRPr lang="en-CA" sz="12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 $     2,190.00 </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a:effectLst/>
                        </a:rPr>
                        <a:t>Verified By Registrar - Janie Conrad</a:t>
                      </a:r>
                      <a:endParaRPr lang="en-CA"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953692695"/>
                  </a:ext>
                </a:extLst>
              </a:tr>
              <a:tr h="378182">
                <a:tc>
                  <a:txBody>
                    <a:bodyPr/>
                    <a:lstStyle/>
                    <a:p>
                      <a:pPr algn="l" fontAlgn="b"/>
                      <a:r>
                        <a:rPr lang="en-CA" sz="1200" u="none" strike="noStrike">
                          <a:effectLst/>
                        </a:rPr>
                        <a:t>Total amount of registration (currently accounted for in bank and system)</a:t>
                      </a:r>
                      <a:endParaRPr lang="en-CA"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CA" sz="1200" u="none" strike="noStrike" dirty="0">
                          <a:effectLst/>
                        </a:rPr>
                        <a:t> $ 231,068.00 </a:t>
                      </a:r>
                      <a:endParaRPr lang="en-CA" sz="12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CA" sz="12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8068610"/>
                  </a:ext>
                </a:extLst>
              </a:tr>
            </a:tbl>
          </a:graphicData>
        </a:graphic>
      </p:graphicFrame>
      <p:sp>
        <p:nvSpPr>
          <p:cNvPr id="3" name="Rectangle 2">
            <a:extLst>
              <a:ext uri="{FF2B5EF4-FFF2-40B4-BE49-F238E27FC236}">
                <a16:creationId xmlns:a16="http://schemas.microsoft.com/office/drawing/2014/main" id="{1F321B7D-BAE3-4FEF-A2CA-823A358C7426}"/>
              </a:ext>
            </a:extLst>
          </p:cNvPr>
          <p:cNvSpPr/>
          <p:nvPr/>
        </p:nvSpPr>
        <p:spPr>
          <a:xfrm>
            <a:off x="6699183" y="2791326"/>
            <a:ext cx="5419023" cy="1828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18523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336457"/>
          </a:xfrm>
        </p:spPr>
        <p:txBody>
          <a:bodyPr/>
          <a:lstStyle/>
          <a:p>
            <a:r>
              <a:rPr lang="en-CA" dirty="0"/>
              <a:t>Agenda	</a:t>
            </a:r>
          </a:p>
        </p:txBody>
      </p:sp>
      <p:sp>
        <p:nvSpPr>
          <p:cNvPr id="3" name="Content Placeholder 2"/>
          <p:cNvSpPr>
            <a:spLocks noGrp="1"/>
          </p:cNvSpPr>
          <p:nvPr>
            <p:ph idx="1"/>
          </p:nvPr>
        </p:nvSpPr>
        <p:spPr>
          <a:xfrm>
            <a:off x="234639" y="1845734"/>
            <a:ext cx="3336697" cy="4023360"/>
          </a:xfrm>
        </p:spPr>
        <p:txBody>
          <a:bodyPr>
            <a:noAutofit/>
          </a:bodyPr>
          <a:lstStyle/>
          <a:p>
            <a:pPr marL="457200" indent="-457200">
              <a:buAutoNum type="arabicPeriod"/>
            </a:pPr>
            <a:r>
              <a:rPr lang="en-CA" sz="1400" b="1" dirty="0"/>
              <a:t>Introduction &amp; Call to Order</a:t>
            </a:r>
            <a:r>
              <a:rPr lang="en-CA" sz="1400" dirty="0"/>
              <a:t>;</a:t>
            </a:r>
          </a:p>
          <a:p>
            <a:pPr marL="457200" indent="-457200">
              <a:buAutoNum type="arabicPeriod"/>
            </a:pPr>
            <a:r>
              <a:rPr lang="en-CA" sz="1400" b="1" dirty="0"/>
              <a:t>Approval of Minutes from 2020 AGM</a:t>
            </a:r>
            <a:r>
              <a:rPr lang="en-CA" sz="1400" dirty="0"/>
              <a:t>;</a:t>
            </a:r>
          </a:p>
          <a:p>
            <a:pPr marL="457200" indent="-457200">
              <a:buAutoNum type="arabicPeriod"/>
            </a:pPr>
            <a:r>
              <a:rPr lang="en-CA" sz="1400" b="1" dirty="0"/>
              <a:t>Reports</a:t>
            </a:r>
            <a:r>
              <a:rPr lang="en-CA" sz="1400" dirty="0"/>
              <a:t>:</a:t>
            </a:r>
          </a:p>
          <a:p>
            <a:pPr marL="635508" lvl="1" indent="-342900">
              <a:buFont typeface="+mj-lt"/>
              <a:buAutoNum type="alphaUcPeriod"/>
            </a:pPr>
            <a:r>
              <a:rPr lang="en-CA" sz="1400" dirty="0"/>
              <a:t>President;</a:t>
            </a:r>
          </a:p>
          <a:p>
            <a:pPr marL="635508" lvl="1" indent="-342900">
              <a:buFont typeface="+mj-lt"/>
              <a:buAutoNum type="alphaUcPeriod"/>
            </a:pPr>
            <a:r>
              <a:rPr lang="en-CA" sz="1400" dirty="0"/>
              <a:t>Divisional Coordinators:</a:t>
            </a:r>
          </a:p>
          <a:p>
            <a:pPr marL="761238" lvl="2" indent="-285750"/>
            <a:r>
              <a:rPr lang="en-CA" i="1" dirty="0"/>
              <a:t>U7 (IP);</a:t>
            </a:r>
          </a:p>
          <a:p>
            <a:pPr marL="761238" lvl="2" indent="-285750"/>
            <a:r>
              <a:rPr lang="en-CA" i="1" dirty="0"/>
              <a:t>U9 (Novice);</a:t>
            </a:r>
          </a:p>
          <a:p>
            <a:pPr marL="761238" lvl="2" indent="-285750"/>
            <a:r>
              <a:rPr lang="en-CA" i="1" dirty="0"/>
              <a:t>U11 (Atom);</a:t>
            </a:r>
          </a:p>
          <a:p>
            <a:pPr marL="761238" lvl="2" indent="-285750"/>
            <a:r>
              <a:rPr lang="en-CA" i="1" dirty="0"/>
              <a:t>U13 (Peewee);</a:t>
            </a:r>
          </a:p>
          <a:p>
            <a:pPr marL="761238" lvl="2" indent="-285750"/>
            <a:r>
              <a:rPr lang="en-CA" i="1" dirty="0"/>
              <a:t>U15 (Bantam);</a:t>
            </a:r>
          </a:p>
          <a:p>
            <a:pPr marL="761238" lvl="2" indent="-285750"/>
            <a:r>
              <a:rPr lang="en-CA" i="1" dirty="0"/>
              <a:t>U18 (Midget);</a:t>
            </a:r>
          </a:p>
          <a:p>
            <a:pPr marL="292608" lvl="1" indent="0">
              <a:buNone/>
            </a:pPr>
            <a:endParaRPr lang="en-CA" sz="1400" dirty="0"/>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2"/>
          <p:cNvSpPr txBox="1">
            <a:spLocks/>
          </p:cNvSpPr>
          <p:nvPr/>
        </p:nvSpPr>
        <p:spPr>
          <a:xfrm>
            <a:off x="4088921" y="1854042"/>
            <a:ext cx="3543731" cy="40233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457200" indent="-457200">
              <a:buFont typeface="+mj-lt"/>
              <a:buAutoNum type="arabicPeriod" startAt="3"/>
            </a:pPr>
            <a:r>
              <a:rPr lang="en-CA" sz="1400" b="1" dirty="0"/>
              <a:t>Reports Continued</a:t>
            </a:r>
            <a:r>
              <a:rPr lang="en-CA" sz="1400" dirty="0"/>
              <a:t>:</a:t>
            </a:r>
          </a:p>
          <a:p>
            <a:pPr marL="749808" lvl="1" indent="-457200">
              <a:buFont typeface="+mj-lt"/>
              <a:buAutoNum type="alphaUcPeriod" startAt="4"/>
            </a:pPr>
            <a:r>
              <a:rPr lang="en-CA" sz="1400" dirty="0"/>
              <a:t>Female Hockey Coordinator;</a:t>
            </a:r>
          </a:p>
          <a:p>
            <a:pPr marL="749808" lvl="1" indent="-457200">
              <a:buFont typeface="+mj-lt"/>
              <a:buAutoNum type="alphaUcPeriod" startAt="4"/>
            </a:pPr>
            <a:r>
              <a:rPr lang="en-CA" sz="1400" dirty="0"/>
              <a:t>Treasurer;</a:t>
            </a:r>
          </a:p>
          <a:p>
            <a:pPr marL="749808" lvl="1" indent="-457200">
              <a:buFont typeface="+mj-lt"/>
              <a:buAutoNum type="alphaUcPeriod" startAt="6"/>
            </a:pPr>
            <a:r>
              <a:rPr lang="en-CA" sz="1400" dirty="0"/>
              <a:t>Registrar;</a:t>
            </a:r>
          </a:p>
          <a:p>
            <a:pPr marL="749808" lvl="1" indent="-457200">
              <a:buFont typeface="+mj-lt"/>
              <a:buAutoNum type="alphaUcPeriod" startAt="6"/>
            </a:pPr>
            <a:r>
              <a:rPr lang="en-CA" sz="1400" dirty="0"/>
              <a:t>Ice Coordinator;</a:t>
            </a:r>
          </a:p>
          <a:p>
            <a:pPr marL="749808" lvl="1" indent="-457200">
              <a:buFont typeface="+mj-lt"/>
              <a:buAutoNum type="alphaUcPeriod" startAt="6"/>
            </a:pPr>
            <a:r>
              <a:rPr lang="en-CA" sz="1400" dirty="0"/>
              <a:t>Equipment Coordinator;</a:t>
            </a:r>
          </a:p>
          <a:p>
            <a:pPr marL="749808" lvl="1" indent="-457200">
              <a:buFont typeface="+mj-lt"/>
              <a:buAutoNum type="alphaUcPeriod" startAt="6"/>
            </a:pPr>
            <a:r>
              <a:rPr lang="en-CA" sz="1400" dirty="0"/>
              <a:t>Coaching Coordinator;</a:t>
            </a:r>
          </a:p>
          <a:p>
            <a:pPr marL="749808" lvl="1" indent="-457200">
              <a:buFont typeface="+mj-lt"/>
              <a:buAutoNum type="alphaUcPeriod" startAt="6"/>
            </a:pPr>
            <a:r>
              <a:rPr lang="en-CA" sz="1400" dirty="0"/>
              <a:t>Development Coordinator;</a:t>
            </a:r>
          </a:p>
          <a:p>
            <a:pPr marL="749808" lvl="1" indent="-457200">
              <a:buFont typeface="+mj-lt"/>
              <a:buAutoNum type="alphaUcPeriod" startAt="6"/>
            </a:pPr>
            <a:r>
              <a:rPr lang="en-CA" sz="1400" dirty="0"/>
              <a:t>Budget Coordinator;</a:t>
            </a:r>
          </a:p>
          <a:p>
            <a:pPr marL="457200" indent="-457200">
              <a:buFont typeface="+mj-lt"/>
              <a:buAutoNum type="arabicPeriod" startAt="3"/>
            </a:pPr>
            <a:r>
              <a:rPr lang="en-CA" sz="1400" b="1" dirty="0"/>
              <a:t>Q&amp;A;</a:t>
            </a:r>
          </a:p>
          <a:p>
            <a:pPr marL="749808" lvl="1" indent="-457200">
              <a:buFont typeface="+mj-lt"/>
              <a:buAutoNum type="alphaUcPeriod" startAt="4"/>
            </a:pPr>
            <a:endParaRPr lang="en-CA" sz="1400" dirty="0"/>
          </a:p>
          <a:p>
            <a:pPr marL="749808" lvl="1" indent="-457200">
              <a:buFont typeface="+mj-lt"/>
              <a:buAutoNum type="alphaUcPeriod" startAt="4"/>
            </a:pPr>
            <a:endParaRPr lang="en-CA" sz="1400" dirty="0"/>
          </a:p>
          <a:p>
            <a:pPr marL="0" indent="0">
              <a:buNone/>
            </a:pPr>
            <a:endParaRPr lang="en-CA" sz="1400" dirty="0"/>
          </a:p>
        </p:txBody>
      </p:sp>
      <p:sp>
        <p:nvSpPr>
          <p:cNvPr id="9" name="Content Placeholder 2"/>
          <p:cNvSpPr txBox="1">
            <a:spLocks/>
          </p:cNvSpPr>
          <p:nvPr/>
        </p:nvSpPr>
        <p:spPr>
          <a:xfrm>
            <a:off x="8150237" y="1845734"/>
            <a:ext cx="3543731" cy="3826668"/>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457200" indent="-457200">
              <a:buFont typeface="+mj-lt"/>
              <a:buAutoNum type="arabicPeriod" startAt="6"/>
            </a:pPr>
            <a:r>
              <a:rPr lang="en-CA" sz="1400" b="1" dirty="0"/>
              <a:t>Elections:</a:t>
            </a:r>
          </a:p>
          <a:p>
            <a:pPr marL="749808" lvl="1" indent="-457200">
              <a:buFont typeface="+mj-lt"/>
              <a:buAutoNum type="alphaUcPeriod"/>
            </a:pPr>
            <a:r>
              <a:rPr lang="en-CA" sz="1200" dirty="0"/>
              <a:t>President;</a:t>
            </a:r>
          </a:p>
          <a:p>
            <a:pPr marL="749808" lvl="1" indent="-457200">
              <a:buFont typeface="+mj-lt"/>
              <a:buAutoNum type="alphaUcPeriod"/>
            </a:pPr>
            <a:r>
              <a:rPr lang="en-CA" sz="1200" dirty="0"/>
              <a:t>Secretary;</a:t>
            </a:r>
          </a:p>
          <a:p>
            <a:pPr marL="749808" lvl="1" indent="-457200">
              <a:buFont typeface="+mj-lt"/>
              <a:buAutoNum type="alphaUcPeriod"/>
            </a:pPr>
            <a:r>
              <a:rPr lang="en-CA" sz="1200" dirty="0"/>
              <a:t>Registrar;</a:t>
            </a:r>
          </a:p>
          <a:p>
            <a:pPr marL="749808" lvl="1" indent="-457200">
              <a:buFont typeface="+mj-lt"/>
              <a:buAutoNum type="alphaUcPeriod"/>
            </a:pPr>
            <a:r>
              <a:rPr lang="en-CA" sz="1200" dirty="0"/>
              <a:t>Development Coordinator;</a:t>
            </a:r>
          </a:p>
          <a:p>
            <a:pPr marL="749808" lvl="1" indent="-457200">
              <a:buFont typeface="+mj-lt"/>
              <a:buAutoNum type="alphaUcPeriod"/>
            </a:pPr>
            <a:r>
              <a:rPr lang="en-CA" sz="1200" dirty="0"/>
              <a:t>Equipment Coordinator;</a:t>
            </a:r>
          </a:p>
          <a:p>
            <a:pPr marL="749808" lvl="1" indent="-457200">
              <a:buFont typeface="+mj-lt"/>
              <a:buAutoNum type="alphaUcPeriod"/>
            </a:pPr>
            <a:r>
              <a:rPr lang="en-CA" sz="1200" dirty="0"/>
              <a:t>Budget Coordinator;</a:t>
            </a:r>
          </a:p>
          <a:p>
            <a:pPr marL="749808" lvl="1" indent="-457200">
              <a:buFont typeface="+mj-lt"/>
              <a:buAutoNum type="alphaUcPeriod"/>
            </a:pPr>
            <a:r>
              <a:rPr lang="en-CA" sz="1200" dirty="0"/>
              <a:t>Representative Coordinator CMHF;</a:t>
            </a:r>
          </a:p>
          <a:p>
            <a:pPr marL="749808" lvl="1" indent="-457200">
              <a:buFont typeface="+mj-lt"/>
              <a:buAutoNum type="alphaUcPeriod"/>
            </a:pPr>
            <a:r>
              <a:rPr lang="en-CA" sz="1200" dirty="0"/>
              <a:t>Risk Manager;</a:t>
            </a:r>
          </a:p>
          <a:p>
            <a:pPr marL="749808" lvl="1" indent="-457200">
              <a:buFont typeface="+mj-lt"/>
              <a:buAutoNum type="alphaUcPeriod"/>
            </a:pPr>
            <a:r>
              <a:rPr lang="en-CA" sz="1200" dirty="0"/>
              <a:t>Director of Tournaments;</a:t>
            </a:r>
          </a:p>
          <a:p>
            <a:pPr marL="749808" lvl="1" indent="-457200">
              <a:buFont typeface="+mj-lt"/>
              <a:buAutoNum type="alphaUcPeriod"/>
            </a:pPr>
            <a:r>
              <a:rPr lang="en-CA" sz="1200" dirty="0"/>
              <a:t>U7 (IP) Coordinator;</a:t>
            </a:r>
          </a:p>
          <a:p>
            <a:pPr marL="749808" lvl="1" indent="-457200">
              <a:buFont typeface="+mj-lt"/>
              <a:buAutoNum type="alphaUcPeriod"/>
            </a:pPr>
            <a:r>
              <a:rPr lang="en-CA" sz="1200" dirty="0"/>
              <a:t>U9 (Novice) Coordinator;</a:t>
            </a:r>
          </a:p>
          <a:p>
            <a:pPr marL="749808" lvl="1" indent="-457200">
              <a:buFont typeface="+mj-lt"/>
              <a:buAutoNum type="alphaUcPeriod"/>
            </a:pPr>
            <a:r>
              <a:rPr lang="en-CA" sz="1200" dirty="0"/>
              <a:t>U11 (Atom) Coordinator;</a:t>
            </a:r>
          </a:p>
          <a:p>
            <a:pPr marL="749808" lvl="1" indent="-457200">
              <a:buFont typeface="+mj-lt"/>
              <a:buAutoNum type="alphaUcPeriod"/>
            </a:pPr>
            <a:r>
              <a:rPr lang="en-CA" sz="1200" dirty="0"/>
              <a:t>U13 (Peewee) Coordinator;</a:t>
            </a:r>
          </a:p>
          <a:p>
            <a:pPr marL="749808" lvl="1" indent="-457200">
              <a:buFont typeface="+mj-lt"/>
              <a:buAutoNum type="alphaUcPeriod"/>
            </a:pPr>
            <a:r>
              <a:rPr lang="en-CA" sz="1200" dirty="0"/>
              <a:t>U15 (Bantam) Coordinator;</a:t>
            </a:r>
          </a:p>
          <a:p>
            <a:pPr marL="749808" lvl="1" indent="-457200">
              <a:buFont typeface="+mj-lt"/>
              <a:buAutoNum type="alphaUcPeriod"/>
            </a:pPr>
            <a:r>
              <a:rPr lang="en-CA" sz="1200" dirty="0"/>
              <a:t>U18 (Midget) Coordinator</a:t>
            </a:r>
          </a:p>
          <a:p>
            <a:pPr marL="457200" indent="-457200">
              <a:buFont typeface="+mj-lt"/>
              <a:buAutoNum type="arabicPeriod" startAt="6"/>
            </a:pPr>
            <a:r>
              <a:rPr lang="en-CA" sz="1400" b="1" dirty="0"/>
              <a:t>Bylaw Changes VOTE</a:t>
            </a:r>
            <a:br>
              <a:rPr lang="en-CA" sz="1400" b="1" dirty="0"/>
            </a:br>
            <a:r>
              <a:rPr lang="en-CA" sz="1400" b="1" dirty="0"/>
              <a:t>Adjournment</a:t>
            </a:r>
          </a:p>
          <a:p>
            <a:pPr marL="0" indent="0">
              <a:buNone/>
            </a:pPr>
            <a:endParaRPr lang="en-CA" sz="1400" dirty="0"/>
          </a:p>
          <a:p>
            <a:pPr marL="0" indent="0">
              <a:buNone/>
            </a:pPr>
            <a:endParaRPr lang="en-CA" sz="1400" dirty="0"/>
          </a:p>
        </p:txBody>
      </p:sp>
    </p:spTree>
    <p:extLst>
      <p:ext uri="{BB962C8B-B14F-4D97-AF65-F5344CB8AC3E}">
        <p14:creationId xmlns:p14="http://schemas.microsoft.com/office/powerpoint/2010/main" val="9826902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Treasurer</a:t>
            </a:r>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 y="0"/>
            <a:ext cx="4757057" cy="369332"/>
          </a:xfrm>
          <a:prstGeom prst="rect">
            <a:avLst/>
          </a:prstGeom>
          <a:noFill/>
        </p:spPr>
        <p:txBody>
          <a:bodyPr wrap="square" rtlCol="0">
            <a:spAutoFit/>
          </a:bodyPr>
          <a:lstStyle/>
          <a:p>
            <a:r>
              <a:rPr lang="en-CA" dirty="0"/>
              <a:t>Treasurer: Natalie Stevens</a:t>
            </a:r>
          </a:p>
        </p:txBody>
      </p:sp>
      <p:sp>
        <p:nvSpPr>
          <p:cNvPr id="7" name="Content Placeholder 2">
            <a:extLst>
              <a:ext uri="{FF2B5EF4-FFF2-40B4-BE49-F238E27FC236}">
                <a16:creationId xmlns:a16="http://schemas.microsoft.com/office/drawing/2014/main" id="{5952C585-20D3-4653-BD79-9B07B4E91514}"/>
              </a:ext>
            </a:extLst>
          </p:cNvPr>
          <p:cNvSpPr>
            <a:spLocks noGrp="1"/>
          </p:cNvSpPr>
          <p:nvPr>
            <p:ph idx="1"/>
          </p:nvPr>
        </p:nvSpPr>
        <p:spPr>
          <a:xfrm>
            <a:off x="181156" y="1845734"/>
            <a:ext cx="11716228" cy="4023360"/>
          </a:xfrm>
        </p:spPr>
        <p:txBody>
          <a:bodyPr>
            <a:noAutofit/>
          </a:bodyPr>
          <a:lstStyle/>
          <a:p>
            <a:pPr marL="0" indent="0">
              <a:buNone/>
            </a:pPr>
            <a:r>
              <a:rPr lang="en-CA" sz="1400" b="1" dirty="0">
                <a:solidFill>
                  <a:schemeClr val="accent1"/>
                </a:solidFill>
              </a:rPr>
              <a:t>2021/22 ESMHA AGM Treasurer Report</a:t>
            </a:r>
          </a:p>
          <a:p>
            <a:pPr marL="0" indent="0">
              <a:spcBef>
                <a:spcPts val="0"/>
              </a:spcBef>
              <a:spcAft>
                <a:spcPts val="0"/>
              </a:spcAft>
              <a:buNone/>
            </a:pPr>
            <a:endParaRPr lang="en-US" sz="1600" dirty="0"/>
          </a:p>
          <a:p>
            <a:pPr marL="0" indent="0">
              <a:spcBef>
                <a:spcPts val="0"/>
              </a:spcBef>
              <a:spcAft>
                <a:spcPts val="0"/>
              </a:spcAft>
              <a:buNone/>
            </a:pPr>
            <a:endParaRPr lang="en-US" sz="1600" dirty="0"/>
          </a:p>
          <a:p>
            <a:pPr marL="0" indent="0">
              <a:spcBef>
                <a:spcPts val="0"/>
              </a:spcBef>
              <a:spcAft>
                <a:spcPts val="0"/>
              </a:spcAft>
              <a:buNone/>
            </a:pPr>
            <a:endParaRPr lang="en-US" sz="1600" dirty="0"/>
          </a:p>
          <a:p>
            <a:pPr marL="0" indent="0">
              <a:spcBef>
                <a:spcPts val="0"/>
              </a:spcBef>
              <a:spcAft>
                <a:spcPts val="0"/>
              </a:spcAft>
              <a:buNone/>
            </a:pPr>
            <a:endParaRPr lang="en-US" sz="1600" dirty="0"/>
          </a:p>
        </p:txBody>
      </p:sp>
      <p:pic>
        <p:nvPicPr>
          <p:cNvPr id="9" name="Content Placeholder 5">
            <a:extLst>
              <a:ext uri="{FF2B5EF4-FFF2-40B4-BE49-F238E27FC236}">
                <a16:creationId xmlns:a16="http://schemas.microsoft.com/office/drawing/2014/main" id="{9324F3D8-30F0-46CB-B97A-5811DFB5641F}"/>
              </a:ext>
            </a:extLst>
          </p:cNvPr>
          <p:cNvPicPr>
            <a:picLocks noChangeAspect="1"/>
          </p:cNvPicPr>
          <p:nvPr/>
        </p:nvPicPr>
        <p:blipFill>
          <a:blip r:embed="rId3"/>
          <a:stretch>
            <a:fillRect/>
          </a:stretch>
        </p:blipFill>
        <p:spPr>
          <a:xfrm>
            <a:off x="2781834" y="2181991"/>
            <a:ext cx="6514872" cy="3795477"/>
          </a:xfrm>
          <a:prstGeom prst="rect">
            <a:avLst/>
          </a:prstGeom>
        </p:spPr>
      </p:pic>
    </p:spTree>
    <p:extLst>
      <p:ext uri="{BB962C8B-B14F-4D97-AF65-F5344CB8AC3E}">
        <p14:creationId xmlns:p14="http://schemas.microsoft.com/office/powerpoint/2010/main" val="2178683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Treasurer</a:t>
            </a:r>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 y="0"/>
            <a:ext cx="4757057" cy="369332"/>
          </a:xfrm>
          <a:prstGeom prst="rect">
            <a:avLst/>
          </a:prstGeom>
          <a:noFill/>
        </p:spPr>
        <p:txBody>
          <a:bodyPr wrap="square" rtlCol="0">
            <a:spAutoFit/>
          </a:bodyPr>
          <a:lstStyle/>
          <a:p>
            <a:r>
              <a:rPr lang="en-CA" dirty="0"/>
              <a:t>Treasurer: Natalie Stevens</a:t>
            </a:r>
          </a:p>
        </p:txBody>
      </p:sp>
      <p:sp>
        <p:nvSpPr>
          <p:cNvPr id="7" name="Content Placeholder 2">
            <a:extLst>
              <a:ext uri="{FF2B5EF4-FFF2-40B4-BE49-F238E27FC236}">
                <a16:creationId xmlns:a16="http://schemas.microsoft.com/office/drawing/2014/main" id="{5952C585-20D3-4653-BD79-9B07B4E91514}"/>
              </a:ext>
            </a:extLst>
          </p:cNvPr>
          <p:cNvSpPr>
            <a:spLocks noGrp="1"/>
          </p:cNvSpPr>
          <p:nvPr>
            <p:ph idx="1"/>
          </p:nvPr>
        </p:nvSpPr>
        <p:spPr>
          <a:xfrm>
            <a:off x="181156" y="1845734"/>
            <a:ext cx="11716228" cy="4023360"/>
          </a:xfrm>
        </p:spPr>
        <p:txBody>
          <a:bodyPr>
            <a:noAutofit/>
          </a:bodyPr>
          <a:lstStyle/>
          <a:p>
            <a:pPr marL="0" indent="0">
              <a:buNone/>
            </a:pPr>
            <a:r>
              <a:rPr lang="en-CA" sz="1400" b="1" dirty="0">
                <a:solidFill>
                  <a:schemeClr val="accent1"/>
                </a:solidFill>
              </a:rPr>
              <a:t>2021/22 ESMHA AGM Treasurer Report</a:t>
            </a:r>
          </a:p>
          <a:p>
            <a:pPr marL="0" indent="0">
              <a:spcBef>
                <a:spcPts val="0"/>
              </a:spcBef>
              <a:spcAft>
                <a:spcPts val="0"/>
              </a:spcAft>
              <a:buNone/>
            </a:pPr>
            <a:endParaRPr lang="en-US" sz="1600" dirty="0"/>
          </a:p>
          <a:p>
            <a:pPr marL="0" indent="0">
              <a:spcBef>
                <a:spcPts val="0"/>
              </a:spcBef>
              <a:spcAft>
                <a:spcPts val="0"/>
              </a:spcAft>
              <a:buNone/>
            </a:pPr>
            <a:endParaRPr lang="en-US" sz="1600" dirty="0"/>
          </a:p>
          <a:p>
            <a:pPr marL="0" indent="0">
              <a:spcBef>
                <a:spcPts val="0"/>
              </a:spcBef>
              <a:spcAft>
                <a:spcPts val="0"/>
              </a:spcAft>
              <a:buNone/>
            </a:pPr>
            <a:endParaRPr lang="en-US" sz="1600" dirty="0"/>
          </a:p>
          <a:p>
            <a:pPr marL="0" indent="0">
              <a:spcBef>
                <a:spcPts val="0"/>
              </a:spcBef>
              <a:spcAft>
                <a:spcPts val="0"/>
              </a:spcAft>
              <a:buNone/>
            </a:pPr>
            <a:endParaRPr lang="en-US" sz="1600" dirty="0"/>
          </a:p>
        </p:txBody>
      </p:sp>
      <p:pic>
        <p:nvPicPr>
          <p:cNvPr id="9" name="Content Placeholder 3">
            <a:extLst>
              <a:ext uri="{FF2B5EF4-FFF2-40B4-BE49-F238E27FC236}">
                <a16:creationId xmlns:a16="http://schemas.microsoft.com/office/drawing/2014/main" id="{7AEF8A6D-AB5E-4B99-8F88-93F1F507205F}"/>
              </a:ext>
            </a:extLst>
          </p:cNvPr>
          <p:cNvPicPr>
            <a:picLocks noChangeAspect="1"/>
          </p:cNvPicPr>
          <p:nvPr/>
        </p:nvPicPr>
        <p:blipFill>
          <a:blip r:embed="rId3"/>
          <a:stretch>
            <a:fillRect/>
          </a:stretch>
        </p:blipFill>
        <p:spPr>
          <a:xfrm>
            <a:off x="2371381" y="2168496"/>
            <a:ext cx="7449238" cy="4058817"/>
          </a:xfrm>
          <a:prstGeom prst="rect">
            <a:avLst/>
          </a:prstGeom>
        </p:spPr>
      </p:pic>
    </p:spTree>
    <p:extLst>
      <p:ext uri="{BB962C8B-B14F-4D97-AF65-F5344CB8AC3E}">
        <p14:creationId xmlns:p14="http://schemas.microsoft.com/office/powerpoint/2010/main" val="5808205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Registrar</a:t>
            </a:r>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1" y="0"/>
            <a:ext cx="4757057" cy="369332"/>
          </a:xfrm>
          <a:prstGeom prst="rect">
            <a:avLst/>
          </a:prstGeom>
          <a:noFill/>
        </p:spPr>
        <p:txBody>
          <a:bodyPr wrap="square" rtlCol="0">
            <a:spAutoFit/>
          </a:bodyPr>
          <a:lstStyle/>
          <a:p>
            <a:r>
              <a:rPr lang="en-CA" dirty="0"/>
              <a:t>Registrar: Janie Conrad</a:t>
            </a:r>
          </a:p>
        </p:txBody>
      </p:sp>
      <p:sp>
        <p:nvSpPr>
          <p:cNvPr id="10" name="Content Placeholder 2">
            <a:extLst>
              <a:ext uri="{FF2B5EF4-FFF2-40B4-BE49-F238E27FC236}">
                <a16:creationId xmlns:a16="http://schemas.microsoft.com/office/drawing/2014/main" id="{21DAA3DC-90FE-4155-A322-D6A0A186A239}"/>
              </a:ext>
            </a:extLst>
          </p:cNvPr>
          <p:cNvSpPr>
            <a:spLocks noGrp="1"/>
          </p:cNvSpPr>
          <p:nvPr>
            <p:ph idx="1"/>
          </p:nvPr>
        </p:nvSpPr>
        <p:spPr>
          <a:xfrm>
            <a:off x="181156" y="1845734"/>
            <a:ext cx="11716228" cy="4023360"/>
          </a:xfrm>
        </p:spPr>
        <p:txBody>
          <a:bodyPr>
            <a:noAutofit/>
          </a:bodyPr>
          <a:lstStyle/>
          <a:p>
            <a:pPr marL="0" indent="0">
              <a:buNone/>
            </a:pPr>
            <a:r>
              <a:rPr lang="en-CA" sz="1400" b="1" dirty="0">
                <a:solidFill>
                  <a:schemeClr val="accent1"/>
                </a:solidFill>
              </a:rPr>
              <a:t>2021/22 ESMHA AGM Registrar Report</a:t>
            </a:r>
          </a:p>
          <a:p>
            <a:pPr marL="0" indent="0">
              <a:spcBef>
                <a:spcPts val="0"/>
              </a:spcBef>
              <a:spcAft>
                <a:spcPts val="0"/>
              </a:spcAft>
              <a:buNone/>
            </a:pPr>
            <a:endParaRPr lang="en-US" sz="1600" dirty="0"/>
          </a:p>
          <a:p>
            <a:pPr marL="0" indent="0">
              <a:spcBef>
                <a:spcPts val="0"/>
              </a:spcBef>
              <a:spcAft>
                <a:spcPts val="0"/>
              </a:spcAft>
              <a:buNone/>
            </a:pPr>
            <a:endParaRPr lang="en-US" sz="1600" dirty="0"/>
          </a:p>
          <a:p>
            <a:pPr marL="0" indent="0">
              <a:spcBef>
                <a:spcPts val="0"/>
              </a:spcBef>
              <a:spcAft>
                <a:spcPts val="0"/>
              </a:spcAft>
              <a:buNone/>
            </a:pPr>
            <a:endParaRPr lang="en-US" sz="1600" dirty="0"/>
          </a:p>
          <a:p>
            <a:pPr marL="0" indent="0">
              <a:spcBef>
                <a:spcPts val="0"/>
              </a:spcBef>
              <a:spcAft>
                <a:spcPts val="0"/>
              </a:spcAft>
              <a:buNone/>
            </a:pPr>
            <a:endParaRPr lang="en-US" sz="1600" dirty="0"/>
          </a:p>
        </p:txBody>
      </p:sp>
      <p:graphicFrame>
        <p:nvGraphicFramePr>
          <p:cNvPr id="3" name="Table 2">
            <a:extLst>
              <a:ext uri="{FF2B5EF4-FFF2-40B4-BE49-F238E27FC236}">
                <a16:creationId xmlns:a16="http://schemas.microsoft.com/office/drawing/2014/main" id="{71A72CEB-9290-4389-A53D-8E3278B52A76}"/>
              </a:ext>
            </a:extLst>
          </p:cNvPr>
          <p:cNvGraphicFramePr>
            <a:graphicFrameLocks noGrp="1"/>
          </p:cNvGraphicFramePr>
          <p:nvPr>
            <p:extLst>
              <p:ext uri="{D42A27DB-BD31-4B8C-83A1-F6EECF244321}">
                <p14:modId xmlns:p14="http://schemas.microsoft.com/office/powerpoint/2010/main" val="2013346481"/>
              </p:ext>
            </p:extLst>
          </p:nvPr>
        </p:nvGraphicFramePr>
        <p:xfrm>
          <a:off x="294616" y="2427174"/>
          <a:ext cx="7110735" cy="2569845"/>
        </p:xfrm>
        <a:graphic>
          <a:graphicData uri="http://schemas.openxmlformats.org/drawingml/2006/table">
            <a:tbl>
              <a:tblPr/>
              <a:tblGrid>
                <a:gridCol w="499660">
                  <a:extLst>
                    <a:ext uri="{9D8B030D-6E8A-4147-A177-3AD203B41FA5}">
                      <a16:colId xmlns:a16="http://schemas.microsoft.com/office/drawing/2014/main" val="2998217583"/>
                    </a:ext>
                  </a:extLst>
                </a:gridCol>
                <a:gridCol w="2041540">
                  <a:extLst>
                    <a:ext uri="{9D8B030D-6E8A-4147-A177-3AD203B41FA5}">
                      <a16:colId xmlns:a16="http://schemas.microsoft.com/office/drawing/2014/main" val="2240888400"/>
                    </a:ext>
                  </a:extLst>
                </a:gridCol>
                <a:gridCol w="2979242">
                  <a:extLst>
                    <a:ext uri="{9D8B030D-6E8A-4147-A177-3AD203B41FA5}">
                      <a16:colId xmlns:a16="http://schemas.microsoft.com/office/drawing/2014/main" val="362358545"/>
                    </a:ext>
                  </a:extLst>
                </a:gridCol>
                <a:gridCol w="1590293">
                  <a:extLst>
                    <a:ext uri="{9D8B030D-6E8A-4147-A177-3AD203B41FA5}">
                      <a16:colId xmlns:a16="http://schemas.microsoft.com/office/drawing/2014/main" val="314017973"/>
                    </a:ext>
                  </a:extLst>
                </a:gridCol>
              </a:tblGrid>
              <a:tr h="571500">
                <a:tc>
                  <a:txBody>
                    <a:bodyPr/>
                    <a:lstStyle/>
                    <a:p>
                      <a:pPr algn="ctr"/>
                      <a:br>
                        <a:rPr lang="en-US" sz="1400" b="1" dirty="0">
                          <a:effectLst/>
                          <a:latin typeface="+mn-lt"/>
                        </a:rPr>
                      </a:br>
                      <a:endParaRPr lang="en-US" sz="1400" b="1" dirty="0">
                        <a:effectLst/>
                        <a:latin typeface="+mn-lt"/>
                      </a:endParaRP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chemeClr val="accent1"/>
                    </a:solidFill>
                  </a:tcPr>
                </a:tc>
                <a:tc>
                  <a:txBody>
                    <a:bodyPr/>
                    <a:lstStyle/>
                    <a:p>
                      <a:pPr algn="ctr"/>
                      <a:r>
                        <a:rPr lang="en-US" sz="1400" b="1" dirty="0">
                          <a:effectLst/>
                          <a:latin typeface="+mn-lt"/>
                        </a:rPr>
                        <a:t>Pre- Registered</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effectLst/>
                          <a:latin typeface="+mn-lt"/>
                        </a:rPr>
                        <a:t>Did not play full season with ESMHA</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tx1"/>
                          </a:solidFill>
                          <a:effectLst/>
                          <a:latin typeface="+mn-lt"/>
                          <a:ea typeface="+mn-ea"/>
                          <a:cs typeface="+mn-cs"/>
                        </a:rPr>
                        <a:t>End of Season</a:t>
                      </a:r>
                    </a:p>
                  </a:txBody>
                  <a:tcPr>
                    <a:lnL w="9525" cap="flat" cmpd="sng" algn="ctr">
                      <a:solidFill>
                        <a:srgbClr val="ABABAB"/>
                      </a:solidFill>
                      <a:prstDash val="solid"/>
                      <a:round/>
                      <a:headEnd type="none" w="med" len="med"/>
                      <a:tailEnd type="none" w="med" len="med"/>
                    </a:lnL>
                    <a:lnB w="9525" cap="flat" cmpd="sng" algn="ctr">
                      <a:solidFill>
                        <a:srgbClr val="ABABAB"/>
                      </a:solidFill>
                      <a:prstDash val="solid"/>
                      <a:round/>
                      <a:headEnd type="none" w="med" len="med"/>
                      <a:tailEnd type="none" w="med" len="med"/>
                    </a:lnB>
                    <a:solidFill>
                      <a:schemeClr val="accent1"/>
                    </a:solidFill>
                  </a:tcPr>
                </a:tc>
                <a:extLst>
                  <a:ext uri="{0D108BD9-81ED-4DB2-BD59-A6C34878D82A}">
                    <a16:rowId xmlns:a16="http://schemas.microsoft.com/office/drawing/2014/main" val="2284034375"/>
                  </a:ext>
                </a:extLst>
              </a:tr>
              <a:tr h="209550">
                <a:tc>
                  <a:txBody>
                    <a:bodyPr/>
                    <a:lstStyle/>
                    <a:p>
                      <a:pPr algn="ctr"/>
                      <a:r>
                        <a:rPr lang="en-US" sz="1400">
                          <a:effectLst/>
                          <a:latin typeface="+mn-lt"/>
                        </a:rPr>
                        <a:t>U7</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tc>
                  <a:txBody>
                    <a:bodyPr/>
                    <a:lstStyle/>
                    <a:p>
                      <a:pPr algn="ctr"/>
                      <a:r>
                        <a:rPr lang="en-US" sz="1400">
                          <a:effectLst/>
                          <a:latin typeface="+mn-lt"/>
                        </a:rPr>
                        <a:t>56</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tc>
                  <a:txBody>
                    <a:bodyPr/>
                    <a:lstStyle/>
                    <a:p>
                      <a:pPr algn="ctr"/>
                      <a:r>
                        <a:rPr lang="en-US" sz="1400">
                          <a:effectLst/>
                          <a:latin typeface="+mn-lt"/>
                        </a:rPr>
                        <a:t>1 quit</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tc>
                  <a:txBody>
                    <a:bodyPr/>
                    <a:lstStyle/>
                    <a:p>
                      <a:pPr algn="ctr"/>
                      <a:r>
                        <a:rPr lang="en-US" sz="1400" dirty="0">
                          <a:effectLst/>
                          <a:latin typeface="+mn-lt"/>
                        </a:rPr>
                        <a:t>55</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extLst>
                  <a:ext uri="{0D108BD9-81ED-4DB2-BD59-A6C34878D82A}">
                    <a16:rowId xmlns:a16="http://schemas.microsoft.com/office/drawing/2014/main" val="483293296"/>
                  </a:ext>
                </a:extLst>
              </a:tr>
              <a:tr h="0">
                <a:tc>
                  <a:txBody>
                    <a:bodyPr/>
                    <a:lstStyle/>
                    <a:p>
                      <a:pPr algn="ctr"/>
                      <a:r>
                        <a:rPr lang="en-US" sz="1400">
                          <a:effectLst/>
                          <a:latin typeface="+mn-lt"/>
                        </a:rPr>
                        <a:t>U9</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tc>
                  <a:txBody>
                    <a:bodyPr/>
                    <a:lstStyle/>
                    <a:p>
                      <a:pPr algn="ctr"/>
                      <a:r>
                        <a:rPr lang="en-US" sz="1400" dirty="0">
                          <a:effectLst/>
                          <a:latin typeface="+mn-lt"/>
                        </a:rPr>
                        <a:t>45</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tc>
                  <a:txBody>
                    <a:bodyPr/>
                    <a:lstStyle/>
                    <a:p>
                      <a:pPr algn="ctr"/>
                      <a:br>
                        <a:rPr lang="en-US" sz="1400">
                          <a:effectLst/>
                          <a:latin typeface="+mn-lt"/>
                        </a:rPr>
                      </a:br>
                      <a:endParaRPr lang="en-US" sz="1400">
                        <a:effectLst/>
                        <a:latin typeface="+mn-lt"/>
                      </a:endParaRP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tc>
                  <a:txBody>
                    <a:bodyPr/>
                    <a:lstStyle/>
                    <a:p>
                      <a:pPr algn="ctr"/>
                      <a:r>
                        <a:rPr lang="en-US" sz="1400">
                          <a:effectLst/>
                          <a:latin typeface="+mn-lt"/>
                        </a:rPr>
                        <a:t>45</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extLst>
                  <a:ext uri="{0D108BD9-81ED-4DB2-BD59-A6C34878D82A}">
                    <a16:rowId xmlns:a16="http://schemas.microsoft.com/office/drawing/2014/main" val="3797616010"/>
                  </a:ext>
                </a:extLst>
              </a:tr>
              <a:tr h="209550">
                <a:tc>
                  <a:txBody>
                    <a:bodyPr/>
                    <a:lstStyle/>
                    <a:p>
                      <a:pPr algn="ctr"/>
                      <a:r>
                        <a:rPr lang="en-US" sz="1400">
                          <a:effectLst/>
                          <a:latin typeface="+mn-lt"/>
                        </a:rPr>
                        <a:t>U11</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tc>
                  <a:txBody>
                    <a:bodyPr/>
                    <a:lstStyle/>
                    <a:p>
                      <a:pPr algn="ctr"/>
                      <a:r>
                        <a:rPr lang="en-US" sz="1400">
                          <a:effectLst/>
                          <a:latin typeface="+mn-lt"/>
                        </a:rPr>
                        <a:t>42</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tc>
                  <a:txBody>
                    <a:bodyPr/>
                    <a:lstStyle/>
                    <a:p>
                      <a:pPr algn="ctr"/>
                      <a:r>
                        <a:rPr lang="en-US" sz="1400">
                          <a:effectLst/>
                          <a:latin typeface="+mn-lt"/>
                        </a:rPr>
                        <a:t>3 town, 1 Moved</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tc>
                  <a:txBody>
                    <a:bodyPr/>
                    <a:lstStyle/>
                    <a:p>
                      <a:pPr algn="ctr"/>
                      <a:r>
                        <a:rPr lang="en-US" sz="1400">
                          <a:effectLst/>
                          <a:latin typeface="+mn-lt"/>
                        </a:rPr>
                        <a:t>38</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extLst>
                  <a:ext uri="{0D108BD9-81ED-4DB2-BD59-A6C34878D82A}">
                    <a16:rowId xmlns:a16="http://schemas.microsoft.com/office/drawing/2014/main" val="3894520240"/>
                  </a:ext>
                </a:extLst>
              </a:tr>
              <a:tr h="209550">
                <a:tc>
                  <a:txBody>
                    <a:bodyPr/>
                    <a:lstStyle/>
                    <a:p>
                      <a:pPr algn="ctr"/>
                      <a:r>
                        <a:rPr lang="en-US" sz="1400">
                          <a:effectLst/>
                          <a:latin typeface="+mn-lt"/>
                        </a:rPr>
                        <a:t>U13</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tc>
                  <a:txBody>
                    <a:bodyPr/>
                    <a:lstStyle/>
                    <a:p>
                      <a:pPr algn="ctr"/>
                      <a:r>
                        <a:rPr lang="en-US" sz="1400">
                          <a:effectLst/>
                          <a:latin typeface="+mn-lt"/>
                        </a:rPr>
                        <a:t>62</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tc>
                  <a:txBody>
                    <a:bodyPr/>
                    <a:lstStyle/>
                    <a:p>
                      <a:pPr algn="ctr"/>
                      <a:r>
                        <a:rPr lang="en-US" sz="1400">
                          <a:effectLst/>
                          <a:latin typeface="+mn-lt"/>
                        </a:rPr>
                        <a:t>4 town, 1 Quit</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tc>
                  <a:txBody>
                    <a:bodyPr/>
                    <a:lstStyle/>
                    <a:p>
                      <a:pPr algn="ctr"/>
                      <a:r>
                        <a:rPr lang="en-US" sz="1400">
                          <a:effectLst/>
                          <a:latin typeface="+mn-lt"/>
                        </a:rPr>
                        <a:t>57</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extLst>
                  <a:ext uri="{0D108BD9-81ED-4DB2-BD59-A6C34878D82A}">
                    <a16:rowId xmlns:a16="http://schemas.microsoft.com/office/drawing/2014/main" val="6405534"/>
                  </a:ext>
                </a:extLst>
              </a:tr>
              <a:tr h="209550">
                <a:tc>
                  <a:txBody>
                    <a:bodyPr/>
                    <a:lstStyle/>
                    <a:p>
                      <a:pPr algn="ctr"/>
                      <a:r>
                        <a:rPr lang="en-US" sz="1400">
                          <a:effectLst/>
                          <a:latin typeface="+mn-lt"/>
                        </a:rPr>
                        <a:t>U15</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tc>
                  <a:txBody>
                    <a:bodyPr/>
                    <a:lstStyle/>
                    <a:p>
                      <a:pPr algn="ctr"/>
                      <a:r>
                        <a:rPr lang="en-US" sz="1400">
                          <a:effectLst/>
                          <a:latin typeface="+mn-lt"/>
                        </a:rPr>
                        <a:t>53</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tc>
                  <a:txBody>
                    <a:bodyPr/>
                    <a:lstStyle/>
                    <a:p>
                      <a:pPr algn="ctr"/>
                      <a:r>
                        <a:rPr lang="en-US" sz="1400" dirty="0">
                          <a:solidFill>
                            <a:srgbClr val="000000"/>
                          </a:solidFill>
                          <a:effectLst/>
                          <a:latin typeface="+mn-lt"/>
                        </a:rPr>
                        <a:t>1 moved, 9 Town</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tc>
                  <a:txBody>
                    <a:bodyPr/>
                    <a:lstStyle/>
                    <a:p>
                      <a:pPr algn="ctr"/>
                      <a:r>
                        <a:rPr lang="en-US" sz="1400">
                          <a:effectLst/>
                          <a:latin typeface="+mn-lt"/>
                        </a:rPr>
                        <a:t>43</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extLst>
                  <a:ext uri="{0D108BD9-81ED-4DB2-BD59-A6C34878D82A}">
                    <a16:rowId xmlns:a16="http://schemas.microsoft.com/office/drawing/2014/main" val="212093596"/>
                  </a:ext>
                </a:extLst>
              </a:tr>
              <a:tr h="390525">
                <a:tc>
                  <a:txBody>
                    <a:bodyPr/>
                    <a:lstStyle/>
                    <a:p>
                      <a:pPr algn="ctr"/>
                      <a:r>
                        <a:rPr lang="en-US" sz="1400">
                          <a:effectLst/>
                          <a:latin typeface="+mn-lt"/>
                        </a:rPr>
                        <a:t>U18</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tc>
                  <a:txBody>
                    <a:bodyPr/>
                    <a:lstStyle/>
                    <a:p>
                      <a:pPr algn="ctr"/>
                      <a:r>
                        <a:rPr lang="en-US" sz="1400">
                          <a:effectLst/>
                          <a:latin typeface="+mn-lt"/>
                        </a:rPr>
                        <a:t>43</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tc>
                  <a:txBody>
                    <a:bodyPr/>
                    <a:lstStyle/>
                    <a:p>
                      <a:pPr algn="ctr"/>
                      <a:r>
                        <a:rPr lang="en-US" sz="1400">
                          <a:effectLst/>
                          <a:latin typeface="+mn-lt"/>
                        </a:rPr>
                        <a:t>6 Town, 1 High School, 3 quit</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tc>
                  <a:txBody>
                    <a:bodyPr/>
                    <a:lstStyle/>
                    <a:p>
                      <a:pPr algn="ctr"/>
                      <a:r>
                        <a:rPr lang="en-US" sz="1400">
                          <a:effectLst/>
                          <a:latin typeface="+mn-lt"/>
                        </a:rPr>
                        <a:t>33</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extLst>
                  <a:ext uri="{0D108BD9-81ED-4DB2-BD59-A6C34878D82A}">
                    <a16:rowId xmlns:a16="http://schemas.microsoft.com/office/drawing/2014/main" val="1569922996"/>
                  </a:ext>
                </a:extLst>
              </a:tr>
              <a:tr h="209550">
                <a:tc>
                  <a:txBody>
                    <a:bodyPr/>
                    <a:lstStyle/>
                    <a:p>
                      <a:pPr algn="ctr"/>
                      <a:r>
                        <a:rPr lang="en-US" sz="1400">
                          <a:effectLst/>
                          <a:latin typeface="+mn-lt"/>
                        </a:rPr>
                        <a:t>Totals</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tc>
                  <a:txBody>
                    <a:bodyPr/>
                    <a:lstStyle/>
                    <a:p>
                      <a:pPr algn="ctr"/>
                      <a:r>
                        <a:rPr lang="en-US" sz="1400">
                          <a:effectLst/>
                          <a:latin typeface="+mn-lt"/>
                        </a:rPr>
                        <a:t>301</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tc>
                  <a:txBody>
                    <a:bodyPr/>
                    <a:lstStyle/>
                    <a:p>
                      <a:pPr algn="ctr"/>
                      <a:r>
                        <a:rPr lang="en-US" sz="1400">
                          <a:effectLst/>
                          <a:latin typeface="+mn-lt"/>
                        </a:rPr>
                        <a:t>5 Quit, 22 Town, 2 Moved, 1 HS</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tc>
                  <a:txBody>
                    <a:bodyPr/>
                    <a:lstStyle/>
                    <a:p>
                      <a:pPr algn="ctr"/>
                      <a:r>
                        <a:rPr lang="en-US" sz="1400" dirty="0">
                          <a:effectLst/>
                          <a:latin typeface="+mn-lt"/>
                        </a:rPr>
                        <a:t>271</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extLst>
                  <a:ext uri="{0D108BD9-81ED-4DB2-BD59-A6C34878D82A}">
                    <a16:rowId xmlns:a16="http://schemas.microsoft.com/office/drawing/2014/main" val="1222520911"/>
                  </a:ext>
                </a:extLst>
              </a:tr>
            </a:tbl>
          </a:graphicData>
        </a:graphic>
      </p:graphicFrame>
      <p:graphicFrame>
        <p:nvGraphicFramePr>
          <p:cNvPr id="5" name="Table 4">
            <a:extLst>
              <a:ext uri="{FF2B5EF4-FFF2-40B4-BE49-F238E27FC236}">
                <a16:creationId xmlns:a16="http://schemas.microsoft.com/office/drawing/2014/main" id="{7C550617-C771-4C9B-AEF4-89030FBFB944}"/>
              </a:ext>
            </a:extLst>
          </p:cNvPr>
          <p:cNvGraphicFramePr>
            <a:graphicFrameLocks noGrp="1"/>
          </p:cNvGraphicFramePr>
          <p:nvPr>
            <p:extLst>
              <p:ext uri="{D42A27DB-BD31-4B8C-83A1-F6EECF244321}">
                <p14:modId xmlns:p14="http://schemas.microsoft.com/office/powerpoint/2010/main" val="527596305"/>
              </p:ext>
            </p:extLst>
          </p:nvPr>
        </p:nvGraphicFramePr>
        <p:xfrm>
          <a:off x="8241518" y="2427174"/>
          <a:ext cx="3117648" cy="1859280"/>
        </p:xfrm>
        <a:graphic>
          <a:graphicData uri="http://schemas.openxmlformats.org/drawingml/2006/table">
            <a:tbl>
              <a:tblPr/>
              <a:tblGrid>
                <a:gridCol w="1558824">
                  <a:extLst>
                    <a:ext uri="{9D8B030D-6E8A-4147-A177-3AD203B41FA5}">
                      <a16:colId xmlns:a16="http://schemas.microsoft.com/office/drawing/2014/main" val="3501916121"/>
                    </a:ext>
                  </a:extLst>
                </a:gridCol>
                <a:gridCol w="1558824">
                  <a:extLst>
                    <a:ext uri="{9D8B030D-6E8A-4147-A177-3AD203B41FA5}">
                      <a16:colId xmlns:a16="http://schemas.microsoft.com/office/drawing/2014/main" val="3577790618"/>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tx1"/>
                          </a:solidFill>
                          <a:effectLst/>
                          <a:latin typeface="+mn-lt"/>
                          <a:ea typeface="+mn-ea"/>
                          <a:cs typeface="+mn-cs"/>
                        </a:rPr>
                        <a:t>Division</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tx1"/>
                          </a:solidFill>
                          <a:effectLst/>
                          <a:latin typeface="+mn-lt"/>
                          <a:ea typeface="+mn-ea"/>
                          <a:cs typeface="+mn-cs"/>
                        </a:rPr>
                        <a:t>Level</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chemeClr val="accent1"/>
                    </a:solidFill>
                  </a:tcPr>
                </a:tc>
                <a:extLst>
                  <a:ext uri="{0D108BD9-81ED-4DB2-BD59-A6C34878D82A}">
                    <a16:rowId xmlns:a16="http://schemas.microsoft.com/office/drawing/2014/main" val="1477717388"/>
                  </a:ext>
                </a:extLst>
              </a:tr>
              <a:tr h="0">
                <a:tc>
                  <a:txBody>
                    <a:bodyPr/>
                    <a:lstStyle/>
                    <a:p>
                      <a:pPr algn="ctr"/>
                      <a:r>
                        <a:rPr lang="en-US" sz="1400">
                          <a:effectLst/>
                          <a:latin typeface="+mn-lt"/>
                        </a:rPr>
                        <a:t>U7</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tc>
                  <a:txBody>
                    <a:bodyPr/>
                    <a:lstStyle/>
                    <a:p>
                      <a:pPr algn="ctr"/>
                      <a:r>
                        <a:rPr lang="en-US" sz="1400" dirty="0">
                          <a:effectLst/>
                          <a:latin typeface="+mn-lt"/>
                        </a:rPr>
                        <a:t>3 Groups</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extLst>
                  <a:ext uri="{0D108BD9-81ED-4DB2-BD59-A6C34878D82A}">
                    <a16:rowId xmlns:a16="http://schemas.microsoft.com/office/drawing/2014/main" val="856691202"/>
                  </a:ext>
                </a:extLst>
              </a:tr>
              <a:tr h="0">
                <a:tc>
                  <a:txBody>
                    <a:bodyPr/>
                    <a:lstStyle/>
                    <a:p>
                      <a:pPr algn="ctr"/>
                      <a:r>
                        <a:rPr lang="en-US" sz="1400">
                          <a:effectLst/>
                          <a:latin typeface="+mn-lt"/>
                        </a:rPr>
                        <a:t>U9</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tc>
                  <a:txBody>
                    <a:bodyPr/>
                    <a:lstStyle/>
                    <a:p>
                      <a:pPr algn="ctr"/>
                      <a:r>
                        <a:rPr lang="en-US" sz="1400">
                          <a:effectLst/>
                          <a:latin typeface="+mn-lt"/>
                        </a:rPr>
                        <a:t>Int, Dev, Dev</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extLst>
                  <a:ext uri="{0D108BD9-81ED-4DB2-BD59-A6C34878D82A}">
                    <a16:rowId xmlns:a16="http://schemas.microsoft.com/office/drawing/2014/main" val="2871465921"/>
                  </a:ext>
                </a:extLst>
              </a:tr>
              <a:tr h="0">
                <a:tc>
                  <a:txBody>
                    <a:bodyPr/>
                    <a:lstStyle/>
                    <a:p>
                      <a:pPr algn="ctr"/>
                      <a:r>
                        <a:rPr lang="en-US" sz="1400">
                          <a:effectLst/>
                          <a:latin typeface="+mn-lt"/>
                        </a:rPr>
                        <a:t>U11</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tc>
                  <a:txBody>
                    <a:bodyPr/>
                    <a:lstStyle/>
                    <a:p>
                      <a:pPr algn="ctr"/>
                      <a:r>
                        <a:rPr lang="en-US" sz="1400">
                          <a:effectLst/>
                          <a:latin typeface="+mn-lt"/>
                        </a:rPr>
                        <a:t>A, C, C</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extLst>
                  <a:ext uri="{0D108BD9-81ED-4DB2-BD59-A6C34878D82A}">
                    <a16:rowId xmlns:a16="http://schemas.microsoft.com/office/drawing/2014/main" val="438369859"/>
                  </a:ext>
                </a:extLst>
              </a:tr>
              <a:tr h="0">
                <a:tc>
                  <a:txBody>
                    <a:bodyPr/>
                    <a:lstStyle/>
                    <a:p>
                      <a:pPr algn="ctr"/>
                      <a:r>
                        <a:rPr lang="en-US" sz="1400">
                          <a:effectLst/>
                          <a:latin typeface="+mn-lt"/>
                        </a:rPr>
                        <a:t>U13</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tc>
                  <a:txBody>
                    <a:bodyPr/>
                    <a:lstStyle/>
                    <a:p>
                      <a:pPr algn="ctr"/>
                      <a:r>
                        <a:rPr lang="en-US" sz="1400">
                          <a:effectLst/>
                          <a:latin typeface="+mn-lt"/>
                        </a:rPr>
                        <a:t>AAA, B, C, C</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extLst>
                  <a:ext uri="{0D108BD9-81ED-4DB2-BD59-A6C34878D82A}">
                    <a16:rowId xmlns:a16="http://schemas.microsoft.com/office/drawing/2014/main" val="1479564640"/>
                  </a:ext>
                </a:extLst>
              </a:tr>
              <a:tr h="0">
                <a:tc>
                  <a:txBody>
                    <a:bodyPr/>
                    <a:lstStyle/>
                    <a:p>
                      <a:pPr algn="ctr"/>
                      <a:r>
                        <a:rPr lang="en-US" sz="1400">
                          <a:effectLst/>
                          <a:latin typeface="+mn-lt"/>
                        </a:rPr>
                        <a:t>U15</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tc>
                  <a:txBody>
                    <a:bodyPr/>
                    <a:lstStyle/>
                    <a:p>
                      <a:pPr algn="ctr"/>
                      <a:r>
                        <a:rPr lang="en-US" sz="1400">
                          <a:effectLst/>
                          <a:latin typeface="+mn-lt"/>
                        </a:rPr>
                        <a:t>A, B, C</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extLst>
                  <a:ext uri="{0D108BD9-81ED-4DB2-BD59-A6C34878D82A}">
                    <a16:rowId xmlns:a16="http://schemas.microsoft.com/office/drawing/2014/main" val="2848766751"/>
                  </a:ext>
                </a:extLst>
              </a:tr>
              <a:tr h="0">
                <a:tc>
                  <a:txBody>
                    <a:bodyPr/>
                    <a:lstStyle/>
                    <a:p>
                      <a:pPr algn="ctr"/>
                      <a:r>
                        <a:rPr lang="en-US" sz="1400">
                          <a:effectLst/>
                          <a:latin typeface="+mn-lt"/>
                        </a:rPr>
                        <a:t>U18</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tc>
                  <a:txBody>
                    <a:bodyPr/>
                    <a:lstStyle/>
                    <a:p>
                      <a:pPr algn="ctr"/>
                      <a:r>
                        <a:rPr lang="en-US" sz="1400">
                          <a:effectLst/>
                          <a:latin typeface="+mn-lt"/>
                        </a:rPr>
                        <a:t>A, C</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extLst>
                  <a:ext uri="{0D108BD9-81ED-4DB2-BD59-A6C34878D82A}">
                    <a16:rowId xmlns:a16="http://schemas.microsoft.com/office/drawing/2014/main" val="1876560482"/>
                  </a:ext>
                </a:extLst>
              </a:tr>
              <a:tr h="0">
                <a:tc>
                  <a:txBody>
                    <a:bodyPr/>
                    <a:lstStyle/>
                    <a:p>
                      <a:pPr algn="ctr"/>
                      <a:r>
                        <a:rPr lang="en-US" sz="1400">
                          <a:effectLst/>
                          <a:latin typeface="+mn-lt"/>
                        </a:rPr>
                        <a:t>Totals</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tc>
                  <a:txBody>
                    <a:bodyPr/>
                    <a:lstStyle/>
                    <a:p>
                      <a:pPr algn="ctr"/>
                      <a:r>
                        <a:rPr lang="en-US" sz="1400" dirty="0">
                          <a:effectLst/>
                          <a:latin typeface="+mn-lt"/>
                        </a:rPr>
                        <a:t>18 Teams</a:t>
                      </a:r>
                    </a:p>
                  </a:txBody>
                  <a:tcPr marL="9525" marR="9525" marT="9525" marB="9525" anchor="ctr">
                    <a:lnL w="9525" cap="flat" cmpd="sng" algn="ctr">
                      <a:solidFill>
                        <a:srgbClr val="ABABAB"/>
                      </a:solidFill>
                      <a:prstDash val="solid"/>
                      <a:round/>
                      <a:headEnd type="none" w="med" len="med"/>
                      <a:tailEnd type="none" w="med" len="med"/>
                    </a:lnL>
                    <a:lnR w="9525" cap="flat" cmpd="sng" algn="ctr">
                      <a:solidFill>
                        <a:srgbClr val="ABABAB"/>
                      </a:solidFill>
                      <a:prstDash val="solid"/>
                      <a:round/>
                      <a:headEnd type="none" w="med" len="med"/>
                      <a:tailEnd type="none" w="med" len="med"/>
                    </a:lnR>
                    <a:lnT w="9525" cap="flat" cmpd="sng" algn="ctr">
                      <a:solidFill>
                        <a:srgbClr val="ABABAB"/>
                      </a:solidFill>
                      <a:prstDash val="solid"/>
                      <a:round/>
                      <a:headEnd type="none" w="med" len="med"/>
                      <a:tailEnd type="none" w="med" len="med"/>
                    </a:lnT>
                    <a:lnB w="9525" cap="flat" cmpd="sng" algn="ctr">
                      <a:solidFill>
                        <a:srgbClr val="ABABAB"/>
                      </a:solidFill>
                      <a:prstDash val="solid"/>
                      <a:round/>
                      <a:headEnd type="none" w="med" len="med"/>
                      <a:tailEnd type="none" w="med" len="med"/>
                    </a:lnB>
                    <a:solidFill>
                      <a:srgbClr val="FFFFFF"/>
                    </a:solidFill>
                  </a:tcPr>
                </a:tc>
                <a:extLst>
                  <a:ext uri="{0D108BD9-81ED-4DB2-BD59-A6C34878D82A}">
                    <a16:rowId xmlns:a16="http://schemas.microsoft.com/office/drawing/2014/main" val="314274317"/>
                  </a:ext>
                </a:extLst>
              </a:tr>
            </a:tbl>
          </a:graphicData>
        </a:graphic>
      </p:graphicFrame>
    </p:spTree>
    <p:extLst>
      <p:ext uri="{BB962C8B-B14F-4D97-AF65-F5344CB8AC3E}">
        <p14:creationId xmlns:p14="http://schemas.microsoft.com/office/powerpoint/2010/main" val="19926887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Ice Coordinator</a:t>
            </a:r>
          </a:p>
        </p:txBody>
      </p:sp>
      <p:sp>
        <p:nvSpPr>
          <p:cNvPr id="3" name="Content Placeholder 2"/>
          <p:cNvSpPr>
            <a:spLocks noGrp="1"/>
          </p:cNvSpPr>
          <p:nvPr>
            <p:ph idx="1"/>
          </p:nvPr>
        </p:nvSpPr>
        <p:spPr>
          <a:xfrm>
            <a:off x="155276" y="1845734"/>
            <a:ext cx="5940724" cy="4023360"/>
          </a:xfrm>
        </p:spPr>
        <p:txBody>
          <a:bodyPr>
            <a:noAutofit/>
          </a:bodyPr>
          <a:lstStyle/>
          <a:p>
            <a:pPr marL="0" indent="0">
              <a:buNone/>
            </a:pPr>
            <a:r>
              <a:rPr lang="en-CA" sz="1600" b="1" dirty="0">
                <a:solidFill>
                  <a:schemeClr val="accent1"/>
                </a:solidFill>
              </a:rPr>
              <a:t>Ice Schedule Report 2021-22</a:t>
            </a:r>
          </a:p>
          <a:p>
            <a:pPr marL="0" indent="0">
              <a:buNone/>
            </a:pPr>
            <a:r>
              <a:rPr lang="en-CA" sz="1600" dirty="0"/>
              <a:t>This year was based on 20 weeks of regular ice.</a:t>
            </a:r>
          </a:p>
          <a:p>
            <a:pPr marL="0" indent="0">
              <a:buNone/>
            </a:pPr>
            <a:r>
              <a:rPr lang="en-CA" sz="1600" dirty="0"/>
              <a:t>Our pre season camps &amp; tryouts extended </a:t>
            </a:r>
            <a:r>
              <a:rPr lang="en-CA" sz="1600" dirty="0" err="1"/>
              <a:t>til</a:t>
            </a:r>
            <a:r>
              <a:rPr lang="en-CA" sz="1600" dirty="0"/>
              <a:t> end of October.</a:t>
            </a:r>
          </a:p>
          <a:p>
            <a:pPr marL="0" indent="0">
              <a:buNone/>
            </a:pPr>
            <a:r>
              <a:rPr lang="en-CA" sz="1600" dirty="0"/>
              <a:t>Regular season started in November.  We had a break over Xmas and into January but continued with practices </a:t>
            </a:r>
            <a:r>
              <a:rPr lang="en-CA" sz="1600" dirty="0" err="1"/>
              <a:t>til</a:t>
            </a:r>
            <a:r>
              <a:rPr lang="en-CA" sz="1600" dirty="0"/>
              <a:t> early February. Games resumed at this point. </a:t>
            </a:r>
          </a:p>
          <a:p>
            <a:pPr marL="0" indent="0">
              <a:buNone/>
            </a:pPr>
            <a:r>
              <a:rPr lang="en-CA" sz="1600" dirty="0"/>
              <a:t>Ice costs went up this year: Cost of Ice Prime $215 and Non-Prime $170.</a:t>
            </a:r>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 y="0"/>
            <a:ext cx="4757057" cy="369332"/>
          </a:xfrm>
          <a:prstGeom prst="rect">
            <a:avLst/>
          </a:prstGeom>
          <a:noFill/>
        </p:spPr>
        <p:txBody>
          <a:bodyPr wrap="square" rtlCol="0">
            <a:spAutoFit/>
          </a:bodyPr>
          <a:lstStyle/>
          <a:p>
            <a:r>
              <a:rPr lang="en-CA" dirty="0"/>
              <a:t>Ice Coordinator: Gina Dunn</a:t>
            </a:r>
          </a:p>
        </p:txBody>
      </p:sp>
      <p:sp>
        <p:nvSpPr>
          <p:cNvPr id="8" name="Content Placeholder 2">
            <a:extLst>
              <a:ext uri="{FF2B5EF4-FFF2-40B4-BE49-F238E27FC236}">
                <a16:creationId xmlns:a16="http://schemas.microsoft.com/office/drawing/2014/main" id="{6625B059-0B0F-4510-8FE8-F32AB9E64CCF}"/>
              </a:ext>
            </a:extLst>
          </p:cNvPr>
          <p:cNvSpPr txBox="1">
            <a:spLocks/>
          </p:cNvSpPr>
          <p:nvPr/>
        </p:nvSpPr>
        <p:spPr>
          <a:xfrm>
            <a:off x="6096000" y="1848813"/>
            <a:ext cx="5940724" cy="4023360"/>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r>
              <a:rPr lang="en-CA" sz="1600" dirty="0"/>
              <a:t>Total cost of ice this year was:</a:t>
            </a:r>
          </a:p>
          <a:p>
            <a:pPr marL="355600" indent="-355600">
              <a:buFont typeface="Wingdings" panose="05000000000000000000" pitchFamily="2" charset="2"/>
              <a:buChar char="§"/>
            </a:pPr>
            <a:r>
              <a:rPr lang="en-CA" sz="1600" dirty="0"/>
              <a:t>$175,285.00 – billed from ES Rink</a:t>
            </a:r>
          </a:p>
          <a:p>
            <a:pPr marL="355600" indent="-355600">
              <a:buFont typeface="Wingdings" panose="05000000000000000000" pitchFamily="2" charset="2"/>
              <a:buChar char="§"/>
            </a:pPr>
            <a:r>
              <a:rPr lang="en-CA" sz="1600" dirty="0"/>
              <a:t>$46,665.00 – Billed to teams for Ice &amp; extra refs</a:t>
            </a:r>
          </a:p>
          <a:p>
            <a:pPr marL="0" indent="0">
              <a:buNone/>
            </a:pPr>
            <a:endParaRPr lang="en-CA" sz="1600" dirty="0"/>
          </a:p>
          <a:p>
            <a:pPr marL="0" indent="0">
              <a:buNone/>
            </a:pPr>
            <a:endParaRPr lang="en-CA" sz="1600" b="1" dirty="0">
              <a:solidFill>
                <a:schemeClr val="accent1"/>
              </a:solidFill>
            </a:endParaRPr>
          </a:p>
          <a:p>
            <a:pPr marL="0" indent="0">
              <a:buNone/>
            </a:pPr>
            <a:br>
              <a:rPr lang="en-CA" sz="1600" b="1" dirty="0">
                <a:solidFill>
                  <a:schemeClr val="accent1"/>
                </a:solidFill>
              </a:rPr>
            </a:br>
            <a:r>
              <a:rPr lang="en-CA" sz="1600" b="1" dirty="0">
                <a:solidFill>
                  <a:schemeClr val="accent1"/>
                </a:solidFill>
              </a:rPr>
              <a:t>Recommendations Ice for 2021/22</a:t>
            </a:r>
          </a:p>
          <a:p>
            <a:pPr marL="0" indent="0">
              <a:lnSpc>
                <a:spcPct val="100000"/>
              </a:lnSpc>
              <a:buNone/>
            </a:pPr>
            <a:r>
              <a:rPr lang="en-CA" sz="1600" dirty="0">
                <a:solidFill>
                  <a:schemeClr val="tx1"/>
                </a:solidFill>
              </a:rPr>
              <a:t>Teams really need to read all emails that are sent out with important information about ice, leagues rules HNS rules, etc.  </a:t>
            </a:r>
            <a:br>
              <a:rPr lang="en-CA" sz="1600" dirty="0">
                <a:solidFill>
                  <a:schemeClr val="tx1"/>
                </a:solidFill>
              </a:rPr>
            </a:br>
            <a:r>
              <a:rPr lang="en-CA" sz="1600" dirty="0">
                <a:solidFill>
                  <a:schemeClr val="tx1"/>
                </a:solidFill>
              </a:rPr>
              <a:t>Within a team communication needs to be improved as well. Lots of information was sent out and not being relayed to parents. </a:t>
            </a:r>
            <a:br>
              <a:rPr lang="en-CA" sz="1600" dirty="0">
                <a:solidFill>
                  <a:schemeClr val="tx1"/>
                </a:solidFill>
              </a:rPr>
            </a:br>
            <a:r>
              <a:rPr lang="en-CA" sz="1600" dirty="0">
                <a:solidFill>
                  <a:schemeClr val="tx1"/>
                </a:solidFill>
              </a:rPr>
              <a:t>Both of these issues have led to various problems this past year. </a:t>
            </a:r>
          </a:p>
        </p:txBody>
      </p:sp>
    </p:spTree>
    <p:extLst>
      <p:ext uri="{BB962C8B-B14F-4D97-AF65-F5344CB8AC3E}">
        <p14:creationId xmlns:p14="http://schemas.microsoft.com/office/powerpoint/2010/main" val="9119107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Budget Coordinator</a:t>
            </a:r>
          </a:p>
        </p:txBody>
      </p:sp>
      <p:sp>
        <p:nvSpPr>
          <p:cNvPr id="3" name="Content Placeholder 2"/>
          <p:cNvSpPr>
            <a:spLocks noGrp="1"/>
          </p:cNvSpPr>
          <p:nvPr>
            <p:ph idx="1"/>
          </p:nvPr>
        </p:nvSpPr>
        <p:spPr>
          <a:xfrm>
            <a:off x="327546" y="1845734"/>
            <a:ext cx="11569838" cy="4023360"/>
          </a:xfrm>
        </p:spPr>
        <p:txBody>
          <a:bodyPr>
            <a:normAutofit/>
          </a:bodyPr>
          <a:lstStyle/>
          <a:p>
            <a:pPr marL="0" indent="0">
              <a:buNone/>
            </a:pPr>
            <a:r>
              <a:rPr lang="en-CA" sz="1400" b="1" dirty="0">
                <a:solidFill>
                  <a:schemeClr val="accent1"/>
                </a:solidFill>
              </a:rPr>
              <a:t>2021/22 ESMHA AGM Budget Coordinator Report</a:t>
            </a:r>
          </a:p>
          <a:p>
            <a:pPr marL="0" indent="0">
              <a:buNone/>
            </a:pPr>
            <a:r>
              <a:rPr lang="en-US" sz="1400" dirty="0"/>
              <a:t>Across 15 teams, we raised a total of $181,587.35</a:t>
            </a:r>
          </a:p>
          <a:p>
            <a:pPr marL="0" indent="0">
              <a:buNone/>
            </a:pPr>
            <a:r>
              <a:rPr lang="en-US" sz="1400" dirty="0"/>
              <a:t>Across 15 teams, we spent $52,750 on extra ice</a:t>
            </a:r>
          </a:p>
          <a:p>
            <a:pPr marL="0" indent="0">
              <a:buNone/>
            </a:pPr>
            <a:r>
              <a:rPr lang="en-US" sz="1400" dirty="0"/>
              <a:t>Across 15 teams, we spent $43,800 on tournaments</a:t>
            </a:r>
          </a:p>
          <a:p>
            <a:pPr marL="0" indent="0">
              <a:buNone/>
            </a:pPr>
            <a:r>
              <a:rPr lang="en-US" sz="1400" dirty="0"/>
              <a:t>Removing the U13AAA budget, the average player fundraising this year was $544.00</a:t>
            </a:r>
          </a:p>
          <a:p>
            <a:pPr marL="0" indent="0">
              <a:buNone/>
            </a:pPr>
            <a:r>
              <a:rPr lang="en-US" sz="1400" dirty="0"/>
              <a:t>We started the season with a return to pre covid policy. February, we modified our policy to allow fundraising to be carried over to next season to accommodate cancellations. This resulted in $15,846.22 being held for next season.</a:t>
            </a:r>
          </a:p>
          <a:p>
            <a:pPr marL="0" indent="0" algn="ctr">
              <a:buNone/>
            </a:pPr>
            <a:endParaRPr lang="en-US" sz="1400" dirty="0"/>
          </a:p>
          <a:p>
            <a:pPr marL="0" indent="0" algn="ctr">
              <a:buNone/>
            </a:pPr>
            <a:r>
              <a:rPr lang="en-US" sz="1400" b="1" dirty="0"/>
              <a:t>…Continued…</a:t>
            </a:r>
          </a:p>
          <a:p>
            <a:endParaRPr lang="en-US" sz="1400" dirty="0"/>
          </a:p>
          <a:p>
            <a:pPr marL="0" indent="0">
              <a:buNone/>
            </a:pPr>
            <a:endParaRPr lang="en-CA" sz="1400" b="1" dirty="0">
              <a:solidFill>
                <a:schemeClr val="accent1"/>
              </a:solidFill>
            </a:endParaRPr>
          </a:p>
          <a:p>
            <a:pPr marL="0" indent="0">
              <a:buNone/>
            </a:pPr>
            <a:endParaRPr lang="en-CA" sz="1400" b="1" dirty="0">
              <a:solidFill>
                <a:schemeClr val="accent1"/>
              </a:solidFill>
            </a:endParaRPr>
          </a:p>
          <a:p>
            <a:pPr>
              <a:buFontTx/>
              <a:buChar char="-"/>
            </a:pPr>
            <a:endParaRPr lang="en-CA" sz="1400" dirty="0">
              <a:solidFill>
                <a:schemeClr val="tx1"/>
              </a:solidFill>
            </a:endParaRPr>
          </a:p>
          <a:p>
            <a:endParaRPr lang="en-CA" sz="1400" dirty="0"/>
          </a:p>
          <a:p>
            <a:pPr marL="0" indent="0">
              <a:buNone/>
            </a:pPr>
            <a:endParaRPr lang="en-CA" sz="1400" dirty="0"/>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0"/>
            <a:ext cx="4757057" cy="369332"/>
          </a:xfrm>
          <a:prstGeom prst="rect">
            <a:avLst/>
          </a:prstGeom>
          <a:noFill/>
        </p:spPr>
        <p:txBody>
          <a:bodyPr wrap="square" rtlCol="0">
            <a:spAutoFit/>
          </a:bodyPr>
          <a:lstStyle/>
          <a:p>
            <a:r>
              <a:rPr lang="en-CA" dirty="0"/>
              <a:t>Budget Coordinator: Adam </a:t>
            </a:r>
            <a:r>
              <a:rPr lang="en-CA" dirty="0" err="1"/>
              <a:t>Jennex</a:t>
            </a:r>
            <a:endParaRPr lang="en-CA" dirty="0"/>
          </a:p>
        </p:txBody>
      </p:sp>
    </p:spTree>
    <p:extLst>
      <p:ext uri="{BB962C8B-B14F-4D97-AF65-F5344CB8AC3E}">
        <p14:creationId xmlns:p14="http://schemas.microsoft.com/office/powerpoint/2010/main" val="28970299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Budget Coordinator</a:t>
            </a:r>
          </a:p>
        </p:txBody>
      </p:sp>
      <p:sp>
        <p:nvSpPr>
          <p:cNvPr id="3" name="Content Placeholder 2"/>
          <p:cNvSpPr>
            <a:spLocks noGrp="1"/>
          </p:cNvSpPr>
          <p:nvPr>
            <p:ph idx="1"/>
          </p:nvPr>
        </p:nvSpPr>
        <p:spPr>
          <a:xfrm>
            <a:off x="327546" y="1845734"/>
            <a:ext cx="11569838" cy="4023360"/>
          </a:xfrm>
        </p:spPr>
        <p:txBody>
          <a:bodyPr>
            <a:normAutofit/>
          </a:bodyPr>
          <a:lstStyle/>
          <a:p>
            <a:pPr marL="0" indent="0">
              <a:buNone/>
            </a:pPr>
            <a:r>
              <a:rPr lang="en-CA" sz="1400" b="1" dirty="0">
                <a:solidFill>
                  <a:schemeClr val="accent1"/>
                </a:solidFill>
              </a:rPr>
              <a:t>2021/22 ESMHA AGM Budget Coordinator Report</a:t>
            </a:r>
          </a:p>
          <a:p>
            <a:endParaRPr lang="en-US" sz="1400" dirty="0"/>
          </a:p>
          <a:p>
            <a:pPr marL="0" indent="0">
              <a:buNone/>
            </a:pPr>
            <a:endParaRPr lang="en-CA" sz="1400" b="1" dirty="0">
              <a:solidFill>
                <a:schemeClr val="accent1"/>
              </a:solidFill>
            </a:endParaRPr>
          </a:p>
          <a:p>
            <a:pPr marL="0" indent="0">
              <a:buNone/>
            </a:pPr>
            <a:endParaRPr lang="en-CA" sz="1400" b="1" dirty="0">
              <a:solidFill>
                <a:schemeClr val="accent1"/>
              </a:solidFill>
            </a:endParaRPr>
          </a:p>
          <a:p>
            <a:pPr>
              <a:buFontTx/>
              <a:buChar char="-"/>
            </a:pPr>
            <a:endParaRPr lang="en-CA" sz="1400" dirty="0">
              <a:solidFill>
                <a:schemeClr val="tx1"/>
              </a:solidFill>
            </a:endParaRPr>
          </a:p>
          <a:p>
            <a:endParaRPr lang="en-CA" sz="1400" dirty="0"/>
          </a:p>
          <a:p>
            <a:pPr marL="0" indent="0">
              <a:buNone/>
            </a:pPr>
            <a:endParaRPr lang="en-CA" sz="1400" dirty="0"/>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0"/>
            <a:ext cx="4757057" cy="369332"/>
          </a:xfrm>
          <a:prstGeom prst="rect">
            <a:avLst/>
          </a:prstGeom>
          <a:noFill/>
        </p:spPr>
        <p:txBody>
          <a:bodyPr wrap="square" rtlCol="0">
            <a:spAutoFit/>
          </a:bodyPr>
          <a:lstStyle/>
          <a:p>
            <a:r>
              <a:rPr lang="en-CA" dirty="0"/>
              <a:t>Budget Coordinator: Adam </a:t>
            </a:r>
            <a:r>
              <a:rPr lang="en-CA" dirty="0" err="1"/>
              <a:t>Jennex</a:t>
            </a:r>
            <a:endParaRPr lang="en-CA" dirty="0"/>
          </a:p>
        </p:txBody>
      </p:sp>
      <p:graphicFrame>
        <p:nvGraphicFramePr>
          <p:cNvPr id="7" name="Content Placeholder 4">
            <a:extLst>
              <a:ext uri="{FF2B5EF4-FFF2-40B4-BE49-F238E27FC236}">
                <a16:creationId xmlns:a16="http://schemas.microsoft.com/office/drawing/2014/main" id="{69584E63-A80A-4C58-9436-2811615AE5F9}"/>
              </a:ext>
            </a:extLst>
          </p:cNvPr>
          <p:cNvGraphicFramePr>
            <a:graphicFrameLocks/>
          </p:cNvGraphicFramePr>
          <p:nvPr>
            <p:extLst>
              <p:ext uri="{D42A27DB-BD31-4B8C-83A1-F6EECF244321}">
                <p14:modId xmlns:p14="http://schemas.microsoft.com/office/powerpoint/2010/main" val="729279611"/>
              </p:ext>
            </p:extLst>
          </p:nvPr>
        </p:nvGraphicFramePr>
        <p:xfrm>
          <a:off x="1860419" y="2026621"/>
          <a:ext cx="8504092" cy="4102168"/>
        </p:xfrm>
        <a:graphic>
          <a:graphicData uri="http://schemas.openxmlformats.org/drawingml/2006/table">
            <a:tbl>
              <a:tblPr/>
              <a:tblGrid>
                <a:gridCol w="1144722">
                  <a:extLst>
                    <a:ext uri="{9D8B030D-6E8A-4147-A177-3AD203B41FA5}">
                      <a16:colId xmlns:a16="http://schemas.microsoft.com/office/drawing/2014/main" val="3943609371"/>
                    </a:ext>
                  </a:extLst>
                </a:gridCol>
                <a:gridCol w="1098891">
                  <a:extLst>
                    <a:ext uri="{9D8B030D-6E8A-4147-A177-3AD203B41FA5}">
                      <a16:colId xmlns:a16="http://schemas.microsoft.com/office/drawing/2014/main" val="2329050343"/>
                    </a:ext>
                  </a:extLst>
                </a:gridCol>
                <a:gridCol w="998369">
                  <a:extLst>
                    <a:ext uri="{9D8B030D-6E8A-4147-A177-3AD203B41FA5}">
                      <a16:colId xmlns:a16="http://schemas.microsoft.com/office/drawing/2014/main" val="997593310"/>
                    </a:ext>
                  </a:extLst>
                </a:gridCol>
                <a:gridCol w="1251886">
                  <a:extLst>
                    <a:ext uri="{9D8B030D-6E8A-4147-A177-3AD203B41FA5}">
                      <a16:colId xmlns:a16="http://schemas.microsoft.com/office/drawing/2014/main" val="1269851299"/>
                    </a:ext>
                  </a:extLst>
                </a:gridCol>
                <a:gridCol w="897845">
                  <a:extLst>
                    <a:ext uri="{9D8B030D-6E8A-4147-A177-3AD203B41FA5}">
                      <a16:colId xmlns:a16="http://schemas.microsoft.com/office/drawing/2014/main" val="1713863176"/>
                    </a:ext>
                  </a:extLst>
                </a:gridCol>
                <a:gridCol w="897845">
                  <a:extLst>
                    <a:ext uri="{9D8B030D-6E8A-4147-A177-3AD203B41FA5}">
                      <a16:colId xmlns:a16="http://schemas.microsoft.com/office/drawing/2014/main" val="589143571"/>
                    </a:ext>
                  </a:extLst>
                </a:gridCol>
                <a:gridCol w="998369">
                  <a:extLst>
                    <a:ext uri="{9D8B030D-6E8A-4147-A177-3AD203B41FA5}">
                      <a16:colId xmlns:a16="http://schemas.microsoft.com/office/drawing/2014/main" val="1234539047"/>
                    </a:ext>
                  </a:extLst>
                </a:gridCol>
                <a:gridCol w="1216165">
                  <a:extLst>
                    <a:ext uri="{9D8B030D-6E8A-4147-A177-3AD203B41FA5}">
                      <a16:colId xmlns:a16="http://schemas.microsoft.com/office/drawing/2014/main" val="193436093"/>
                    </a:ext>
                  </a:extLst>
                </a:gridCol>
              </a:tblGrid>
              <a:tr h="275944">
                <a:tc>
                  <a:txBody>
                    <a:bodyPr/>
                    <a:lstStyle/>
                    <a:p>
                      <a:pPr algn="l" fontAlgn="b">
                        <a:spcBef>
                          <a:spcPts val="0"/>
                        </a:spcBef>
                        <a:spcAft>
                          <a:spcPts val="0"/>
                        </a:spcAft>
                      </a:pP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spent:</a:t>
                      </a:r>
                      <a:endParaRPr lang="en-US" sz="2000" b="0" i="0" u="none" strike="noStrike">
                        <a:effectLst/>
                        <a:latin typeface="Arial" panose="020B0604020202020204" pitchFamily="34" charset="0"/>
                      </a:endParaRPr>
                    </a:p>
                  </a:txBody>
                  <a:tcPr marL="10551" marR="10551" marT="105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ice</a:t>
                      </a:r>
                      <a:endParaRPr lang="en-US" sz="2000" b="0" i="0" u="none" strike="noStrike">
                        <a:effectLst/>
                        <a:latin typeface="Arial" panose="020B0604020202020204" pitchFamily="34" charset="0"/>
                      </a:endParaRPr>
                    </a:p>
                  </a:txBody>
                  <a:tcPr marL="10551" marR="10551" marT="105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tournaments</a:t>
                      </a:r>
                      <a:endParaRPr lang="en-US" sz="2000" b="0" i="0" u="none" strike="noStrike">
                        <a:effectLst/>
                        <a:latin typeface="Arial" panose="020B0604020202020204" pitchFamily="34" charset="0"/>
                      </a:endParaRPr>
                    </a:p>
                  </a:txBody>
                  <a:tcPr marL="10551" marR="10551" marT="105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jersey</a:t>
                      </a:r>
                      <a:endParaRPr lang="en-US" sz="2000" b="0" i="0" u="none" strike="noStrike">
                        <a:effectLst/>
                        <a:latin typeface="Arial" panose="020B0604020202020204" pitchFamily="34" charset="0"/>
                      </a:endParaRPr>
                    </a:p>
                  </a:txBody>
                  <a:tcPr marL="10551" marR="10551" marT="105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$/player</a:t>
                      </a:r>
                      <a:endParaRPr lang="en-US" sz="2000" b="0" i="0" u="none" strike="noStrike">
                        <a:effectLst/>
                        <a:latin typeface="Arial" panose="020B0604020202020204" pitchFamily="34" charset="0"/>
                      </a:endParaRPr>
                    </a:p>
                  </a:txBody>
                  <a:tcPr marL="10551" marR="10551" marT="105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carryover</a:t>
                      </a:r>
                      <a:endParaRPr lang="en-US" sz="2000" b="0" i="0" u="none" strike="noStrike">
                        <a:effectLst/>
                        <a:latin typeface="Arial" panose="020B0604020202020204" pitchFamily="34" charset="0"/>
                      </a:endParaRPr>
                    </a:p>
                  </a:txBody>
                  <a:tcPr marL="10551" marR="10551" marT="105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total raised</a:t>
                      </a:r>
                      <a:endParaRPr lang="en-US" sz="2000" b="0" i="0" u="none" strike="noStrike">
                        <a:effectLst/>
                        <a:latin typeface="Arial" panose="020B0604020202020204" pitchFamily="34" charset="0"/>
                      </a:endParaRPr>
                    </a:p>
                  </a:txBody>
                  <a:tcPr marL="10551" marR="10551" marT="10551"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1256900"/>
                  </a:ext>
                </a:extLst>
              </a:tr>
              <a:tr h="207180">
                <a:tc>
                  <a:txBody>
                    <a:bodyPr/>
                    <a:lstStyle/>
                    <a:p>
                      <a:pPr algn="l" fontAlgn="b">
                        <a:spcBef>
                          <a:spcPts val="0"/>
                        </a:spcBef>
                        <a:spcAft>
                          <a:spcPts val="0"/>
                        </a:spcAft>
                      </a:pPr>
                      <a:r>
                        <a:rPr lang="en-US" sz="1200" b="0" i="0" u="none" strike="noStrike">
                          <a:solidFill>
                            <a:srgbClr val="000000"/>
                          </a:solidFill>
                          <a:effectLst/>
                          <a:latin typeface="Calibri" panose="020F0502020204030204" pitchFamily="34" charset="0"/>
                        </a:rPr>
                        <a:t>u9 int</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8,550.00</a:t>
                      </a:r>
                      <a:endParaRPr lang="en-US" sz="2000" b="0" i="0" u="none" strike="noStrike">
                        <a:effectLst/>
                        <a:latin typeface="Arial" panose="020B0604020202020204" pitchFamily="34" charset="0"/>
                      </a:endParaRPr>
                    </a:p>
                  </a:txBody>
                  <a:tcPr marL="10551" marR="10551" marT="1055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4,955.00</a:t>
                      </a:r>
                      <a:endParaRPr lang="en-US" sz="2000" b="0" i="0" u="none" strike="noStrike">
                        <a:effectLst/>
                        <a:latin typeface="Arial" panose="020B0604020202020204" pitchFamily="34" charset="0"/>
                      </a:endParaRPr>
                    </a:p>
                  </a:txBody>
                  <a:tcPr marL="10551" marR="10551" marT="1055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1,375.00</a:t>
                      </a:r>
                      <a:endParaRPr lang="en-US" sz="2000" b="0" i="0" u="none" strike="noStrike">
                        <a:effectLst/>
                        <a:latin typeface="Arial" panose="020B0604020202020204" pitchFamily="34" charset="0"/>
                      </a:endParaRPr>
                    </a:p>
                  </a:txBody>
                  <a:tcPr marL="10551" marR="10551" marT="1055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0.00</a:t>
                      </a:r>
                      <a:endParaRPr lang="en-US" sz="2000" b="0" i="0" u="none" strike="noStrike">
                        <a:effectLst/>
                        <a:latin typeface="Arial" panose="020B0604020202020204" pitchFamily="34" charset="0"/>
                      </a:endParaRPr>
                    </a:p>
                  </a:txBody>
                  <a:tcPr marL="10551" marR="10551" marT="1055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475.00</a:t>
                      </a:r>
                      <a:endParaRPr lang="en-US" sz="2000" b="0" i="0" u="none" strike="noStrike">
                        <a:effectLst/>
                        <a:latin typeface="Arial" panose="020B0604020202020204" pitchFamily="34" charset="0"/>
                      </a:endParaRPr>
                    </a:p>
                  </a:txBody>
                  <a:tcPr marL="10551" marR="10551" marT="1055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1,595.00</a:t>
                      </a:r>
                      <a:endParaRPr lang="en-US" sz="2000" b="0" i="0" u="none" strike="noStrike">
                        <a:effectLst/>
                        <a:latin typeface="Arial" panose="020B0604020202020204" pitchFamily="34" charset="0"/>
                      </a:endParaRPr>
                    </a:p>
                  </a:txBody>
                  <a:tcPr marL="10551" marR="10551" marT="1055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10,145.00</a:t>
                      </a:r>
                      <a:endParaRPr lang="en-US" sz="2000" b="0" i="0" u="none" strike="noStrike">
                        <a:effectLst/>
                        <a:latin typeface="Arial" panose="020B0604020202020204" pitchFamily="34" charset="0"/>
                      </a:endParaRPr>
                    </a:p>
                  </a:txBody>
                  <a:tcPr marL="10551" marR="10551" marT="10551"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647043990"/>
                  </a:ext>
                </a:extLst>
              </a:tr>
              <a:tr h="207180">
                <a:tc>
                  <a:txBody>
                    <a:bodyPr/>
                    <a:lstStyle/>
                    <a:p>
                      <a:pPr algn="l" fontAlgn="b">
                        <a:spcBef>
                          <a:spcPts val="0"/>
                        </a:spcBef>
                        <a:spcAft>
                          <a:spcPts val="0"/>
                        </a:spcAft>
                      </a:pPr>
                      <a:r>
                        <a:rPr lang="en-US" sz="1200" b="0" i="0" u="none" strike="noStrike">
                          <a:solidFill>
                            <a:srgbClr val="000000"/>
                          </a:solidFill>
                          <a:effectLst/>
                          <a:latin typeface="Calibri" panose="020F0502020204030204" pitchFamily="34" charset="0"/>
                        </a:rPr>
                        <a:t>u9 black</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2,365.01</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342.50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675.00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0.00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181.92</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2,278.00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4,643.01</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extLst>
                  <a:ext uri="{0D108BD9-81ED-4DB2-BD59-A6C34878D82A}">
                    <a16:rowId xmlns:a16="http://schemas.microsoft.com/office/drawing/2014/main" val="1076286047"/>
                  </a:ext>
                </a:extLst>
              </a:tr>
              <a:tr h="207180">
                <a:tc>
                  <a:txBody>
                    <a:bodyPr/>
                    <a:lstStyle/>
                    <a:p>
                      <a:pPr algn="l" fontAlgn="b">
                        <a:spcBef>
                          <a:spcPts val="0"/>
                        </a:spcBef>
                        <a:spcAft>
                          <a:spcPts val="0"/>
                        </a:spcAft>
                      </a:pPr>
                      <a:r>
                        <a:rPr lang="en-US" sz="1200" b="0" i="0" u="none" strike="noStrike">
                          <a:solidFill>
                            <a:srgbClr val="000000"/>
                          </a:solidFill>
                          <a:effectLst/>
                          <a:latin typeface="Calibri" panose="020F0502020204030204" pitchFamily="34" charset="0"/>
                        </a:rPr>
                        <a:t>u9 gold</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2,310.00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215.00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675.00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0.00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165.00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1,122.00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3,432.00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extLst>
                  <a:ext uri="{0D108BD9-81ED-4DB2-BD59-A6C34878D82A}">
                    <a16:rowId xmlns:a16="http://schemas.microsoft.com/office/drawing/2014/main" val="1240326650"/>
                  </a:ext>
                </a:extLst>
              </a:tr>
              <a:tr h="207180">
                <a:tc>
                  <a:txBody>
                    <a:bodyPr/>
                    <a:lstStyle/>
                    <a:p>
                      <a:pPr algn="l" fontAlgn="b">
                        <a:spcBef>
                          <a:spcPts val="0"/>
                        </a:spcBef>
                        <a:spcAft>
                          <a:spcPts val="0"/>
                        </a:spcAft>
                      </a:pPr>
                      <a:r>
                        <a:rPr lang="en-US" sz="1200" b="0" i="0" u="none" strike="noStrike">
                          <a:solidFill>
                            <a:srgbClr val="000000"/>
                          </a:solidFill>
                          <a:effectLst/>
                          <a:latin typeface="Calibri" panose="020F0502020204030204" pitchFamily="34" charset="0"/>
                        </a:rPr>
                        <a:t>u11 a</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7,970.00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4,400.00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dirty="0">
                          <a:solidFill>
                            <a:srgbClr val="000000"/>
                          </a:solidFill>
                          <a:effectLst/>
                          <a:latin typeface="Calibri" panose="020F0502020204030204" pitchFamily="34" charset="0"/>
                        </a:rPr>
                        <a:t>1,200.00</a:t>
                      </a:r>
                      <a:endParaRPr lang="en-US" sz="2000" b="0" i="0" u="none" strike="noStrike" dirty="0">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800.00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613.08</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1,205.00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9,175.00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extLst>
                  <a:ext uri="{0D108BD9-81ED-4DB2-BD59-A6C34878D82A}">
                    <a16:rowId xmlns:a16="http://schemas.microsoft.com/office/drawing/2014/main" val="1004939901"/>
                  </a:ext>
                </a:extLst>
              </a:tr>
              <a:tr h="207180">
                <a:tc>
                  <a:txBody>
                    <a:bodyPr/>
                    <a:lstStyle/>
                    <a:p>
                      <a:pPr algn="l" fontAlgn="b">
                        <a:spcBef>
                          <a:spcPts val="0"/>
                        </a:spcBef>
                        <a:spcAft>
                          <a:spcPts val="0"/>
                        </a:spcAft>
                      </a:pPr>
                      <a:r>
                        <a:rPr lang="en-US" sz="1200" b="0" i="0" u="none" strike="noStrike">
                          <a:solidFill>
                            <a:srgbClr val="000000"/>
                          </a:solidFill>
                          <a:effectLst/>
                          <a:latin typeface="Calibri" panose="020F0502020204030204" pitchFamily="34" charset="0"/>
                        </a:rPr>
                        <a:t>u11c gold</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7,020.00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1,573.00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995.00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0.00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540.00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949.50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7,969.50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extLst>
                  <a:ext uri="{0D108BD9-81ED-4DB2-BD59-A6C34878D82A}">
                    <a16:rowId xmlns:a16="http://schemas.microsoft.com/office/drawing/2014/main" val="1396602413"/>
                  </a:ext>
                </a:extLst>
              </a:tr>
              <a:tr h="207180">
                <a:tc>
                  <a:txBody>
                    <a:bodyPr/>
                    <a:lstStyle/>
                    <a:p>
                      <a:pPr algn="l" fontAlgn="b">
                        <a:spcBef>
                          <a:spcPts val="0"/>
                        </a:spcBef>
                        <a:spcAft>
                          <a:spcPts val="0"/>
                        </a:spcAft>
                      </a:pPr>
                      <a:r>
                        <a:rPr lang="en-US" sz="1200" b="0" i="0" u="none" strike="noStrike">
                          <a:solidFill>
                            <a:srgbClr val="000000"/>
                          </a:solidFill>
                          <a:effectLst/>
                          <a:latin typeface="Calibri" panose="020F0502020204030204" pitchFamily="34" charset="0"/>
                        </a:rPr>
                        <a:t>u11c black</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2,016.00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967.50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0.00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0.00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168.00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447.50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2,463.50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extLst>
                  <a:ext uri="{0D108BD9-81ED-4DB2-BD59-A6C34878D82A}">
                    <a16:rowId xmlns:a16="http://schemas.microsoft.com/office/drawing/2014/main" val="896331596"/>
                  </a:ext>
                </a:extLst>
              </a:tr>
              <a:tr h="207180">
                <a:tc>
                  <a:txBody>
                    <a:bodyPr/>
                    <a:lstStyle/>
                    <a:p>
                      <a:pPr algn="l" fontAlgn="b">
                        <a:spcBef>
                          <a:spcPts val="0"/>
                        </a:spcBef>
                        <a:spcAft>
                          <a:spcPts val="0"/>
                        </a:spcAft>
                      </a:pPr>
                      <a:r>
                        <a:rPr lang="en-US" sz="1200" b="0" i="0" u="none" strike="noStrike">
                          <a:solidFill>
                            <a:srgbClr val="000000"/>
                          </a:solidFill>
                          <a:effectLst/>
                          <a:latin typeface="Calibri" panose="020F0502020204030204" pitchFamily="34" charset="0"/>
                        </a:rPr>
                        <a:t>u13c gold</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5,400.00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1,462.50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900.00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800.00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450.00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1,194.40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6,594.40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extLst>
                  <a:ext uri="{0D108BD9-81ED-4DB2-BD59-A6C34878D82A}">
                    <a16:rowId xmlns:a16="http://schemas.microsoft.com/office/drawing/2014/main" val="2415863318"/>
                  </a:ext>
                </a:extLst>
              </a:tr>
              <a:tr h="207180">
                <a:tc>
                  <a:txBody>
                    <a:bodyPr/>
                    <a:lstStyle/>
                    <a:p>
                      <a:pPr algn="l" fontAlgn="b">
                        <a:spcBef>
                          <a:spcPts val="0"/>
                        </a:spcBef>
                        <a:spcAft>
                          <a:spcPts val="0"/>
                        </a:spcAft>
                      </a:pPr>
                      <a:r>
                        <a:rPr lang="en-US" sz="1200" b="0" i="0" u="none" strike="noStrike">
                          <a:solidFill>
                            <a:srgbClr val="000000"/>
                          </a:solidFill>
                          <a:effectLst/>
                          <a:latin typeface="Calibri" panose="020F0502020204030204" pitchFamily="34" charset="0"/>
                        </a:rPr>
                        <a:t>u13c black</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4,362.26</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1,700.00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0.00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800.00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311.59</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2,054.88</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6,417.14</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extLst>
                  <a:ext uri="{0D108BD9-81ED-4DB2-BD59-A6C34878D82A}">
                    <a16:rowId xmlns:a16="http://schemas.microsoft.com/office/drawing/2014/main" val="679942227"/>
                  </a:ext>
                </a:extLst>
              </a:tr>
              <a:tr h="207180">
                <a:tc>
                  <a:txBody>
                    <a:bodyPr/>
                    <a:lstStyle/>
                    <a:p>
                      <a:pPr algn="l" fontAlgn="b">
                        <a:spcBef>
                          <a:spcPts val="0"/>
                        </a:spcBef>
                        <a:spcAft>
                          <a:spcPts val="0"/>
                        </a:spcAft>
                      </a:pPr>
                      <a:r>
                        <a:rPr lang="en-US" sz="1200" b="0" i="0" u="none" strike="noStrike">
                          <a:solidFill>
                            <a:srgbClr val="000000"/>
                          </a:solidFill>
                          <a:effectLst/>
                          <a:latin typeface="Calibri" panose="020F0502020204030204" pitchFamily="34" charset="0"/>
                        </a:rPr>
                        <a:t>u13b</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8,700.00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3,977.50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1,200.00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800.00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580.00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2,373.68</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11,073.68</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extLst>
                  <a:ext uri="{0D108BD9-81ED-4DB2-BD59-A6C34878D82A}">
                    <a16:rowId xmlns:a16="http://schemas.microsoft.com/office/drawing/2014/main" val="1365343993"/>
                  </a:ext>
                </a:extLst>
              </a:tr>
              <a:tr h="207180">
                <a:tc>
                  <a:txBody>
                    <a:bodyPr/>
                    <a:lstStyle/>
                    <a:p>
                      <a:pPr algn="l" fontAlgn="b">
                        <a:spcBef>
                          <a:spcPts val="0"/>
                        </a:spcBef>
                        <a:spcAft>
                          <a:spcPts val="0"/>
                        </a:spcAft>
                      </a:pPr>
                      <a:r>
                        <a:rPr lang="en-US" sz="1200" b="0" i="0" u="none" strike="noStrike">
                          <a:solidFill>
                            <a:srgbClr val="000000"/>
                          </a:solidFill>
                          <a:effectLst/>
                          <a:latin typeface="Calibri" panose="020F0502020204030204" pitchFamily="34" charset="0"/>
                        </a:rPr>
                        <a:t>u13aaa</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73,822.12</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16,862.50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27,970.20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0.00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4,342.48</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0.00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73,822.12</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extLst>
                  <a:ext uri="{0D108BD9-81ED-4DB2-BD59-A6C34878D82A}">
                    <a16:rowId xmlns:a16="http://schemas.microsoft.com/office/drawing/2014/main" val="3230675430"/>
                  </a:ext>
                </a:extLst>
              </a:tr>
              <a:tr h="207180">
                <a:tc>
                  <a:txBody>
                    <a:bodyPr/>
                    <a:lstStyle/>
                    <a:p>
                      <a:pPr algn="l" fontAlgn="b">
                        <a:spcBef>
                          <a:spcPts val="0"/>
                        </a:spcBef>
                        <a:spcAft>
                          <a:spcPts val="0"/>
                        </a:spcAft>
                      </a:pPr>
                      <a:r>
                        <a:rPr lang="en-US" sz="1200" b="0" i="0" u="none" strike="noStrike">
                          <a:solidFill>
                            <a:srgbClr val="000000"/>
                          </a:solidFill>
                          <a:effectLst/>
                          <a:latin typeface="Calibri" panose="020F0502020204030204" pitchFamily="34" charset="0"/>
                        </a:rPr>
                        <a:t>u15a</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7,891.00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4,140.00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1,995.00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800.00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607.00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427.35</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8,318.35</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extLst>
                  <a:ext uri="{0D108BD9-81ED-4DB2-BD59-A6C34878D82A}">
                    <a16:rowId xmlns:a16="http://schemas.microsoft.com/office/drawing/2014/main" val="3115114716"/>
                  </a:ext>
                </a:extLst>
              </a:tr>
              <a:tr h="207180">
                <a:tc>
                  <a:txBody>
                    <a:bodyPr/>
                    <a:lstStyle/>
                    <a:p>
                      <a:pPr algn="l" fontAlgn="b">
                        <a:spcBef>
                          <a:spcPts val="0"/>
                        </a:spcBef>
                        <a:spcAft>
                          <a:spcPts val="0"/>
                        </a:spcAft>
                      </a:pPr>
                      <a:r>
                        <a:rPr lang="en-US" sz="1200" b="0" i="0" u="none" strike="noStrike">
                          <a:solidFill>
                            <a:srgbClr val="000000"/>
                          </a:solidFill>
                          <a:effectLst/>
                          <a:latin typeface="Calibri" panose="020F0502020204030204" pitchFamily="34" charset="0"/>
                        </a:rPr>
                        <a:t>u15b</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7,578.45</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3,145.00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995.00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800.00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505.23</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2,198.91</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9,777.36</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extLst>
                  <a:ext uri="{0D108BD9-81ED-4DB2-BD59-A6C34878D82A}">
                    <a16:rowId xmlns:a16="http://schemas.microsoft.com/office/drawing/2014/main" val="3148507685"/>
                  </a:ext>
                </a:extLst>
              </a:tr>
              <a:tr h="207180">
                <a:tc>
                  <a:txBody>
                    <a:bodyPr/>
                    <a:lstStyle/>
                    <a:p>
                      <a:pPr algn="l" fontAlgn="b">
                        <a:spcBef>
                          <a:spcPts val="0"/>
                        </a:spcBef>
                        <a:spcAft>
                          <a:spcPts val="0"/>
                        </a:spcAft>
                      </a:pPr>
                      <a:r>
                        <a:rPr lang="en-US" sz="1200" b="0" i="0" u="none" strike="noStrike">
                          <a:solidFill>
                            <a:srgbClr val="000000"/>
                          </a:solidFill>
                          <a:effectLst/>
                          <a:latin typeface="Calibri" panose="020F0502020204030204" pitchFamily="34" charset="0"/>
                        </a:rPr>
                        <a:t>u15c</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5,731.46</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1,895.00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995.00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800.00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409.39</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0.00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5,731.46</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extLst>
                  <a:ext uri="{0D108BD9-81ED-4DB2-BD59-A6C34878D82A}">
                    <a16:rowId xmlns:a16="http://schemas.microsoft.com/office/drawing/2014/main" val="62667922"/>
                  </a:ext>
                </a:extLst>
              </a:tr>
              <a:tr h="207180">
                <a:tc>
                  <a:txBody>
                    <a:bodyPr/>
                    <a:lstStyle/>
                    <a:p>
                      <a:pPr algn="l" fontAlgn="b">
                        <a:spcBef>
                          <a:spcPts val="0"/>
                        </a:spcBef>
                        <a:spcAft>
                          <a:spcPts val="0"/>
                        </a:spcAft>
                      </a:pPr>
                      <a:r>
                        <a:rPr lang="en-US" sz="1200" b="0" i="0" u="none" strike="noStrike">
                          <a:solidFill>
                            <a:srgbClr val="000000"/>
                          </a:solidFill>
                          <a:effectLst/>
                          <a:latin typeface="Calibri" panose="020F0502020204030204" pitchFamily="34" charset="0"/>
                        </a:rPr>
                        <a:t>u18a</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16,249.83</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5,175.00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3,875.00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800.00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955.87</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0.00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16,249.83</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extLst>
                  <a:ext uri="{0D108BD9-81ED-4DB2-BD59-A6C34878D82A}">
                    <a16:rowId xmlns:a16="http://schemas.microsoft.com/office/drawing/2014/main" val="2608932282"/>
                  </a:ext>
                </a:extLst>
              </a:tr>
              <a:tr h="207180">
                <a:tc>
                  <a:txBody>
                    <a:bodyPr/>
                    <a:lstStyle/>
                    <a:p>
                      <a:pPr algn="l" fontAlgn="b">
                        <a:spcBef>
                          <a:spcPts val="0"/>
                        </a:spcBef>
                        <a:spcAft>
                          <a:spcPts val="0"/>
                        </a:spcAft>
                      </a:pPr>
                      <a:r>
                        <a:rPr lang="en-US" sz="1200" b="0" i="0" u="none" strike="noStrike">
                          <a:solidFill>
                            <a:srgbClr val="000000"/>
                          </a:solidFill>
                          <a:effectLst/>
                          <a:latin typeface="Calibri" panose="020F0502020204030204" pitchFamily="34" charset="0"/>
                        </a:rPr>
                        <a:t>u18c</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5,775.00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1,940.00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950.00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800.00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385.00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0.00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5,775.00</a:t>
                      </a: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extLst>
                  <a:ext uri="{0D108BD9-81ED-4DB2-BD59-A6C34878D82A}">
                    <a16:rowId xmlns:a16="http://schemas.microsoft.com/office/drawing/2014/main" val="820051466"/>
                  </a:ext>
                </a:extLst>
              </a:tr>
              <a:tr h="363766">
                <a:tc>
                  <a:txBody>
                    <a:bodyPr/>
                    <a:lstStyle/>
                    <a:p>
                      <a:pPr algn="l" fontAlgn="b">
                        <a:spcBef>
                          <a:spcPts val="0"/>
                        </a:spcBef>
                        <a:spcAft>
                          <a:spcPts val="0"/>
                        </a:spcAft>
                      </a:pPr>
                      <a:endParaRPr lang="en-US" sz="2000" b="0" i="0" u="none" strike="noStrike">
                        <a:effectLst/>
                        <a:latin typeface="Arial" panose="020B0604020202020204" pitchFamily="34" charset="0"/>
                      </a:endParaRPr>
                    </a:p>
                  </a:txBody>
                  <a:tcPr marL="10551" marR="10551" marT="10551" marB="0" anchor="b">
                    <a:lnL>
                      <a:noFill/>
                    </a:lnL>
                    <a:lnR>
                      <a:noFill/>
                    </a:lnR>
                    <a:lnT>
                      <a:noFill/>
                    </a:lnT>
                    <a:lnB>
                      <a:noFill/>
                    </a:lnB>
                  </a:tcPr>
                </a:tc>
                <a:tc>
                  <a:txBody>
                    <a:bodyPr/>
                    <a:lstStyle/>
                    <a:p>
                      <a:pPr algn="r" fontAlgn="b">
                        <a:spcBef>
                          <a:spcPts val="0"/>
                        </a:spcBef>
                        <a:spcAft>
                          <a:spcPts val="0"/>
                        </a:spcAft>
                      </a:pPr>
                      <a:endParaRPr lang="en-US" sz="2000" b="0" i="0" u="none" strike="noStrike">
                        <a:effectLst/>
                        <a:latin typeface="Arial" panose="020B0604020202020204" pitchFamily="34" charset="0"/>
                      </a:endParaRPr>
                    </a:p>
                  </a:txBody>
                  <a:tcPr marL="10551" marR="10551" marT="105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endParaRPr lang="en-US" sz="2000" b="0" i="0" u="none" strike="noStrike">
                        <a:effectLst/>
                        <a:latin typeface="Arial" panose="020B0604020202020204" pitchFamily="34" charset="0"/>
                      </a:endParaRPr>
                    </a:p>
                  </a:txBody>
                  <a:tcPr marL="10551" marR="10551" marT="105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endParaRPr lang="en-US" sz="2000" b="0" i="0" u="none" strike="noStrike">
                        <a:effectLst/>
                        <a:latin typeface="Arial" panose="020B0604020202020204" pitchFamily="34" charset="0"/>
                      </a:endParaRPr>
                    </a:p>
                  </a:txBody>
                  <a:tcPr marL="10551" marR="10551" marT="105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endParaRPr lang="en-US" sz="2000" b="0" i="0" u="none" strike="noStrike">
                        <a:effectLst/>
                        <a:latin typeface="Arial" panose="020B0604020202020204" pitchFamily="34" charset="0"/>
                      </a:endParaRPr>
                    </a:p>
                  </a:txBody>
                  <a:tcPr marL="10551" marR="10551" marT="105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endParaRPr lang="en-US" sz="2000" b="0" i="0" u="none" strike="noStrike">
                        <a:effectLst/>
                        <a:latin typeface="Arial" panose="020B0604020202020204" pitchFamily="34" charset="0"/>
                      </a:endParaRPr>
                    </a:p>
                  </a:txBody>
                  <a:tcPr marL="10551" marR="10551" marT="105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endParaRPr lang="en-US" sz="2000" b="0" i="0" u="none" strike="noStrike">
                        <a:effectLst/>
                        <a:latin typeface="Arial" panose="020B0604020202020204" pitchFamily="34" charset="0"/>
                      </a:endParaRPr>
                    </a:p>
                  </a:txBody>
                  <a:tcPr marL="10551" marR="10551" marT="105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endParaRPr lang="en-US" sz="2000" b="0" i="0" u="none" strike="noStrike">
                        <a:effectLst/>
                        <a:latin typeface="Arial" panose="020B0604020202020204" pitchFamily="34" charset="0"/>
                      </a:endParaRPr>
                    </a:p>
                  </a:txBody>
                  <a:tcPr marL="10551" marR="10551" marT="10551"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7521045"/>
                  </a:ext>
                </a:extLst>
              </a:tr>
              <a:tr h="275944">
                <a:tc>
                  <a:txBody>
                    <a:bodyPr/>
                    <a:lstStyle/>
                    <a:p>
                      <a:pPr algn="l" fontAlgn="b">
                        <a:spcBef>
                          <a:spcPts val="0"/>
                        </a:spcBef>
                        <a:spcAft>
                          <a:spcPts val="0"/>
                        </a:spcAft>
                      </a:pPr>
                      <a:endParaRPr lang="en-US" sz="2000" b="0" i="0" u="none" strike="noStrike">
                        <a:effectLst/>
                        <a:latin typeface="Arial" panose="020B0604020202020204" pitchFamily="34" charset="0"/>
                      </a:endParaRPr>
                    </a:p>
                  </a:txBody>
                  <a:tcPr marL="10551" marR="10551" marT="1055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165,741.13</a:t>
                      </a:r>
                      <a:endParaRPr lang="en-US" sz="2000" b="0" i="0" u="none" strike="noStrike">
                        <a:effectLst/>
                        <a:latin typeface="Arial" panose="020B0604020202020204" pitchFamily="34" charset="0"/>
                      </a:endParaRPr>
                    </a:p>
                  </a:txBody>
                  <a:tcPr marL="10551" marR="10551" marT="105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52,750.50</a:t>
                      </a:r>
                      <a:endParaRPr lang="en-US" sz="2000" b="0" i="0" u="none" strike="noStrike">
                        <a:effectLst/>
                        <a:latin typeface="Arial" panose="020B0604020202020204" pitchFamily="34" charset="0"/>
                      </a:endParaRPr>
                    </a:p>
                  </a:txBody>
                  <a:tcPr marL="10551" marR="10551" marT="10551"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43,800.20</a:t>
                      </a:r>
                      <a:endParaRPr lang="en-US" sz="2000" b="0" i="0" u="none" strike="noStrike">
                        <a:effectLst/>
                        <a:latin typeface="Arial" panose="020B0604020202020204" pitchFamily="34" charset="0"/>
                      </a:endParaRPr>
                    </a:p>
                  </a:txBody>
                  <a:tcPr marL="10551" marR="10551" marT="105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7,200.00</a:t>
                      </a:r>
                      <a:endParaRPr lang="en-US" sz="2000" b="0" i="0" u="none" strike="noStrike">
                        <a:effectLst/>
                        <a:latin typeface="Arial" panose="020B0604020202020204" pitchFamily="34" charset="0"/>
                      </a:endParaRPr>
                    </a:p>
                  </a:txBody>
                  <a:tcPr marL="10551" marR="10551" marT="105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 </a:t>
                      </a:r>
                      <a:endParaRPr lang="en-US" sz="2000" b="0" i="0" u="none" strike="noStrike">
                        <a:effectLst/>
                        <a:latin typeface="Arial" panose="020B0604020202020204" pitchFamily="34" charset="0"/>
                      </a:endParaRPr>
                    </a:p>
                  </a:txBody>
                  <a:tcPr marL="10551" marR="10551" marT="105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r>
                        <a:rPr lang="en-US" sz="1200" b="0" i="0" u="none" strike="noStrike">
                          <a:solidFill>
                            <a:srgbClr val="000000"/>
                          </a:solidFill>
                          <a:effectLst/>
                          <a:latin typeface="Calibri" panose="020F0502020204030204" pitchFamily="34" charset="0"/>
                        </a:rPr>
                        <a:t>15,846.22</a:t>
                      </a:r>
                      <a:endParaRPr lang="en-US" sz="2000" b="0" i="0" u="none" strike="noStrike">
                        <a:effectLst/>
                        <a:latin typeface="Arial" panose="020B0604020202020204" pitchFamily="34" charset="0"/>
                      </a:endParaRPr>
                    </a:p>
                  </a:txBody>
                  <a:tcPr marL="10551" marR="10551" marT="105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r>
                        <a:rPr lang="en-US" sz="1200" b="0" i="0" u="none" strike="noStrike" dirty="0">
                          <a:solidFill>
                            <a:srgbClr val="000000"/>
                          </a:solidFill>
                          <a:effectLst/>
                          <a:latin typeface="Calibri" panose="020F0502020204030204" pitchFamily="34" charset="0"/>
                        </a:rPr>
                        <a:t>181,587.35</a:t>
                      </a:r>
                      <a:endParaRPr lang="en-US" sz="2000" b="0" i="0" u="none" strike="noStrike" dirty="0">
                        <a:effectLst/>
                        <a:latin typeface="Arial" panose="020B0604020202020204" pitchFamily="34" charset="0"/>
                      </a:endParaRPr>
                    </a:p>
                  </a:txBody>
                  <a:tcPr marL="10551" marR="10551" marT="10551"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3908682"/>
                  </a:ext>
                </a:extLst>
              </a:tr>
            </a:tbl>
          </a:graphicData>
        </a:graphic>
      </p:graphicFrame>
    </p:spTree>
    <p:extLst>
      <p:ext uri="{BB962C8B-B14F-4D97-AF65-F5344CB8AC3E}">
        <p14:creationId xmlns:p14="http://schemas.microsoft.com/office/powerpoint/2010/main" val="19240666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Q&amp;A</a:t>
            </a:r>
          </a:p>
        </p:txBody>
      </p:sp>
      <p:sp>
        <p:nvSpPr>
          <p:cNvPr id="3" name="Content Placeholder 2"/>
          <p:cNvSpPr>
            <a:spLocks noGrp="1"/>
          </p:cNvSpPr>
          <p:nvPr>
            <p:ph idx="1"/>
          </p:nvPr>
        </p:nvSpPr>
        <p:spPr>
          <a:xfrm>
            <a:off x="1097280" y="1845734"/>
            <a:ext cx="10056675" cy="4023360"/>
          </a:xfrm>
        </p:spPr>
        <p:txBody>
          <a:bodyPr/>
          <a:lstStyle/>
          <a:p>
            <a:pPr marL="0" indent="0">
              <a:buNone/>
            </a:pPr>
            <a:r>
              <a:rPr lang="en-CA" dirty="0">
                <a:solidFill>
                  <a:schemeClr val="tx1"/>
                </a:solidFill>
              </a:rPr>
              <a:t>Questions:</a:t>
            </a:r>
          </a:p>
          <a:p>
            <a:pPr>
              <a:buFontTx/>
              <a:buChar char="-"/>
            </a:pPr>
            <a:endParaRPr lang="en-CA" dirty="0">
              <a:solidFill>
                <a:schemeClr val="tx1"/>
              </a:solidFill>
            </a:endParaRPr>
          </a:p>
          <a:p>
            <a:endParaRPr lang="en-CA" dirty="0"/>
          </a:p>
          <a:p>
            <a:pPr marL="0" indent="0">
              <a:buNone/>
            </a:pPr>
            <a:endParaRPr lang="en-CA" dirty="0"/>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75426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Elections</a:t>
            </a:r>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e 6"/>
          <p:cNvGraphicFramePr>
            <a:graphicFrameLocks noGrp="1"/>
          </p:cNvGraphicFramePr>
          <p:nvPr>
            <p:extLst>
              <p:ext uri="{D42A27DB-BD31-4B8C-83A1-F6EECF244321}">
                <p14:modId xmlns:p14="http://schemas.microsoft.com/office/powerpoint/2010/main" val="1662654387"/>
              </p:ext>
            </p:extLst>
          </p:nvPr>
        </p:nvGraphicFramePr>
        <p:xfrm>
          <a:off x="348343" y="2101286"/>
          <a:ext cx="5442857" cy="3085606"/>
        </p:xfrm>
        <a:graphic>
          <a:graphicData uri="http://schemas.openxmlformats.org/drawingml/2006/table">
            <a:tbl>
              <a:tblPr firstRow="1" bandRow="1">
                <a:tableStyleId>{5C22544A-7EE6-4342-B048-85BDC9FD1C3A}</a:tableStyleId>
              </a:tblPr>
              <a:tblGrid>
                <a:gridCol w="2843238">
                  <a:extLst>
                    <a:ext uri="{9D8B030D-6E8A-4147-A177-3AD203B41FA5}">
                      <a16:colId xmlns:a16="http://schemas.microsoft.com/office/drawing/2014/main" val="2533504987"/>
                    </a:ext>
                  </a:extLst>
                </a:gridCol>
                <a:gridCol w="2599619">
                  <a:extLst>
                    <a:ext uri="{9D8B030D-6E8A-4147-A177-3AD203B41FA5}">
                      <a16:colId xmlns:a16="http://schemas.microsoft.com/office/drawing/2014/main" val="1169510668"/>
                    </a:ext>
                  </a:extLst>
                </a:gridCol>
              </a:tblGrid>
              <a:tr h="342406">
                <a:tc>
                  <a:txBody>
                    <a:bodyPr/>
                    <a:lstStyle/>
                    <a:p>
                      <a:r>
                        <a:rPr lang="en-CA" sz="1400" dirty="0"/>
                        <a:t>Position</a:t>
                      </a:r>
                    </a:p>
                  </a:txBody>
                  <a:tcPr/>
                </a:tc>
                <a:tc>
                  <a:txBody>
                    <a:bodyPr/>
                    <a:lstStyle/>
                    <a:p>
                      <a:r>
                        <a:rPr lang="en-CA" sz="1400" dirty="0"/>
                        <a:t>Nominee</a:t>
                      </a:r>
                    </a:p>
                  </a:txBody>
                  <a:tcPr/>
                </a:tc>
                <a:extLst>
                  <a:ext uri="{0D108BD9-81ED-4DB2-BD59-A6C34878D82A}">
                    <a16:rowId xmlns:a16="http://schemas.microsoft.com/office/drawing/2014/main" val="908995874"/>
                  </a:ext>
                </a:extLst>
              </a:tr>
              <a:tr h="281430">
                <a:tc>
                  <a:txBody>
                    <a:bodyPr/>
                    <a:lstStyle/>
                    <a:p>
                      <a:r>
                        <a:rPr lang="en-CA" sz="1400" dirty="0"/>
                        <a:t>President</a:t>
                      </a:r>
                    </a:p>
                  </a:txBody>
                  <a:tcPr/>
                </a:tc>
                <a:tc>
                  <a:txBody>
                    <a:bodyPr/>
                    <a:lstStyle/>
                    <a:p>
                      <a:r>
                        <a:rPr lang="en-CA" sz="1400" dirty="0"/>
                        <a:t>Paul Anderson (Incumbent) </a:t>
                      </a:r>
                    </a:p>
                  </a:txBody>
                  <a:tcPr/>
                </a:tc>
                <a:extLst>
                  <a:ext uri="{0D108BD9-81ED-4DB2-BD59-A6C34878D82A}">
                    <a16:rowId xmlns:a16="http://schemas.microsoft.com/office/drawing/2014/main" val="1130213621"/>
                  </a:ext>
                </a:extLst>
              </a:tr>
              <a:tr h="281430">
                <a:tc>
                  <a:txBody>
                    <a:bodyPr/>
                    <a:lstStyle/>
                    <a:p>
                      <a:r>
                        <a:rPr lang="en-CA" sz="1400" dirty="0"/>
                        <a:t>Secretary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b="0" dirty="0">
                          <a:solidFill>
                            <a:schemeClr val="tx1"/>
                          </a:solidFill>
                        </a:rPr>
                        <a:t>Ashley Halloran</a:t>
                      </a:r>
                    </a:p>
                  </a:txBody>
                  <a:tcPr/>
                </a:tc>
                <a:extLst>
                  <a:ext uri="{0D108BD9-81ED-4DB2-BD59-A6C34878D82A}">
                    <a16:rowId xmlns:a16="http://schemas.microsoft.com/office/drawing/2014/main" val="1251089731"/>
                  </a:ext>
                </a:extLst>
              </a:tr>
              <a:tr h="281430">
                <a:tc>
                  <a:txBody>
                    <a:bodyPr/>
                    <a:lstStyle/>
                    <a:p>
                      <a:r>
                        <a:rPr lang="en-CA" sz="1400" dirty="0"/>
                        <a:t>Registrar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dirty="0"/>
                        <a:t>Janie Conrad (Incumbent)</a:t>
                      </a:r>
                    </a:p>
                  </a:txBody>
                  <a:tcPr/>
                </a:tc>
                <a:extLst>
                  <a:ext uri="{0D108BD9-81ED-4DB2-BD59-A6C34878D82A}">
                    <a16:rowId xmlns:a16="http://schemas.microsoft.com/office/drawing/2014/main" val="3256688894"/>
                  </a:ext>
                </a:extLst>
              </a:tr>
              <a:tr h="281430">
                <a:tc>
                  <a:txBody>
                    <a:bodyPr/>
                    <a:lstStyle/>
                    <a:p>
                      <a:r>
                        <a:rPr lang="en-CA" sz="1400" dirty="0"/>
                        <a:t>Development Coordinator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b="0" dirty="0">
                          <a:solidFill>
                            <a:schemeClr val="tx1"/>
                          </a:solidFill>
                        </a:rPr>
                        <a:t>Rebecca Warner</a:t>
                      </a:r>
                    </a:p>
                  </a:txBody>
                  <a:tcPr/>
                </a:tc>
                <a:extLst>
                  <a:ext uri="{0D108BD9-81ED-4DB2-BD59-A6C34878D82A}">
                    <a16:rowId xmlns:a16="http://schemas.microsoft.com/office/drawing/2014/main" val="893733759"/>
                  </a:ext>
                </a:extLst>
              </a:tr>
              <a:tr h="281430">
                <a:tc>
                  <a:txBody>
                    <a:bodyPr/>
                    <a:lstStyle/>
                    <a:p>
                      <a:r>
                        <a:rPr lang="en-CA" sz="1400" dirty="0"/>
                        <a:t>Equipment Coordinator</a:t>
                      </a:r>
                    </a:p>
                  </a:txBody>
                  <a:tcPr/>
                </a:tc>
                <a:tc>
                  <a:txBody>
                    <a:bodyPr/>
                    <a:lstStyle/>
                    <a:p>
                      <a:r>
                        <a:rPr lang="en-CA" sz="1400" dirty="0"/>
                        <a:t>Josh Stevens</a:t>
                      </a:r>
                    </a:p>
                  </a:txBody>
                  <a:tcPr/>
                </a:tc>
                <a:extLst>
                  <a:ext uri="{0D108BD9-81ED-4DB2-BD59-A6C34878D82A}">
                    <a16:rowId xmlns:a16="http://schemas.microsoft.com/office/drawing/2014/main" val="1373343386"/>
                  </a:ext>
                </a:extLst>
              </a:tr>
              <a:tr h="281430">
                <a:tc>
                  <a:txBody>
                    <a:bodyPr/>
                    <a:lstStyle/>
                    <a:p>
                      <a:r>
                        <a:rPr lang="en-CA" sz="1400" dirty="0"/>
                        <a:t>Budget Coordinator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dirty="0"/>
                        <a:t>Adam </a:t>
                      </a:r>
                      <a:r>
                        <a:rPr lang="en-CA" sz="1400" dirty="0" err="1"/>
                        <a:t>Jennex</a:t>
                      </a:r>
                      <a:r>
                        <a:rPr lang="en-CA" sz="1400" dirty="0"/>
                        <a:t> (Incumbent)</a:t>
                      </a:r>
                    </a:p>
                  </a:txBody>
                  <a:tcPr/>
                </a:tc>
                <a:extLst>
                  <a:ext uri="{0D108BD9-81ED-4DB2-BD59-A6C34878D82A}">
                    <a16:rowId xmlns:a16="http://schemas.microsoft.com/office/drawing/2014/main" val="2204489774"/>
                  </a:ext>
                </a:extLst>
              </a:tr>
              <a:tr h="281430">
                <a:tc>
                  <a:txBody>
                    <a:bodyPr/>
                    <a:lstStyle/>
                    <a:p>
                      <a:r>
                        <a:rPr lang="en-CA" sz="1400" dirty="0"/>
                        <a:t>Representative Coordinator CMHF</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dirty="0"/>
                        <a:t>Rod Thurber (Incumbent)</a:t>
                      </a:r>
                    </a:p>
                  </a:txBody>
                  <a:tcPr/>
                </a:tc>
                <a:extLst>
                  <a:ext uri="{0D108BD9-81ED-4DB2-BD59-A6C34878D82A}">
                    <a16:rowId xmlns:a16="http://schemas.microsoft.com/office/drawing/2014/main" val="3327763542"/>
                  </a:ext>
                </a:extLst>
              </a:tr>
              <a:tr h="281430">
                <a:tc>
                  <a:txBody>
                    <a:bodyPr/>
                    <a:lstStyle/>
                    <a:p>
                      <a:r>
                        <a:rPr lang="en-CA" sz="1400" dirty="0"/>
                        <a:t>Risk Manager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dirty="0"/>
                        <a:t>Laura Rockwood</a:t>
                      </a:r>
                    </a:p>
                  </a:txBody>
                  <a:tcPr/>
                </a:tc>
                <a:extLst>
                  <a:ext uri="{0D108BD9-81ED-4DB2-BD59-A6C34878D82A}">
                    <a16:rowId xmlns:a16="http://schemas.microsoft.com/office/drawing/2014/main" val="3857948658"/>
                  </a:ext>
                </a:extLst>
              </a:tr>
              <a:tr h="281430">
                <a:tc>
                  <a:txBody>
                    <a:bodyPr/>
                    <a:lstStyle/>
                    <a:p>
                      <a:r>
                        <a:rPr lang="en-CA" sz="1400" dirty="0"/>
                        <a:t>Director of Tournaments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400" dirty="0"/>
                    </a:p>
                  </a:txBody>
                  <a:tcPr/>
                </a:tc>
                <a:extLst>
                  <a:ext uri="{0D108BD9-81ED-4DB2-BD59-A6C34878D82A}">
                    <a16:rowId xmlns:a16="http://schemas.microsoft.com/office/drawing/2014/main" val="3853818943"/>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000777616"/>
              </p:ext>
            </p:extLst>
          </p:nvPr>
        </p:nvGraphicFramePr>
        <p:xfrm>
          <a:off x="6096000" y="2101286"/>
          <a:ext cx="5801383" cy="2208812"/>
        </p:xfrm>
        <a:graphic>
          <a:graphicData uri="http://schemas.openxmlformats.org/drawingml/2006/table">
            <a:tbl>
              <a:tblPr firstRow="1" bandRow="1">
                <a:tableStyleId>{5C22544A-7EE6-4342-B048-85BDC9FD1C3A}</a:tableStyleId>
              </a:tblPr>
              <a:tblGrid>
                <a:gridCol w="3030524">
                  <a:extLst>
                    <a:ext uri="{9D8B030D-6E8A-4147-A177-3AD203B41FA5}">
                      <a16:colId xmlns:a16="http://schemas.microsoft.com/office/drawing/2014/main" val="554470117"/>
                    </a:ext>
                  </a:extLst>
                </a:gridCol>
                <a:gridCol w="2770859">
                  <a:extLst>
                    <a:ext uri="{9D8B030D-6E8A-4147-A177-3AD203B41FA5}">
                      <a16:colId xmlns:a16="http://schemas.microsoft.com/office/drawing/2014/main" val="1992834840"/>
                    </a:ext>
                  </a:extLst>
                </a:gridCol>
              </a:tblGrid>
              <a:tr h="281430">
                <a:tc>
                  <a:txBody>
                    <a:bodyPr/>
                    <a:lstStyle/>
                    <a:p>
                      <a:r>
                        <a:rPr lang="en-CA" sz="1400" dirty="0"/>
                        <a:t>Position</a:t>
                      </a:r>
                    </a:p>
                  </a:txBody>
                  <a:tcPr/>
                </a:tc>
                <a:tc>
                  <a:txBody>
                    <a:bodyPr/>
                    <a:lstStyle/>
                    <a:p>
                      <a:r>
                        <a:rPr lang="en-CA" sz="1400" dirty="0"/>
                        <a:t>Nominee</a:t>
                      </a:r>
                    </a:p>
                  </a:txBody>
                  <a:tcPr/>
                </a:tc>
                <a:extLst>
                  <a:ext uri="{0D108BD9-81ED-4DB2-BD59-A6C34878D82A}">
                    <a16:rowId xmlns:a16="http://schemas.microsoft.com/office/drawing/2014/main" val="3143554767"/>
                  </a:ext>
                </a:extLst>
              </a:tr>
              <a:tr h="281430">
                <a:tc>
                  <a:txBody>
                    <a:bodyPr/>
                    <a:lstStyle/>
                    <a:p>
                      <a:r>
                        <a:rPr lang="en-CA" sz="1400" dirty="0"/>
                        <a:t>U7 (IP) Coordinator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b="0" dirty="0">
                          <a:solidFill>
                            <a:schemeClr val="tx1"/>
                          </a:solidFill>
                        </a:rPr>
                        <a:t>Danielle </a:t>
                      </a:r>
                      <a:r>
                        <a:rPr lang="en-CA" sz="1400" b="0" dirty="0" err="1">
                          <a:solidFill>
                            <a:schemeClr val="tx1"/>
                          </a:solidFill>
                        </a:rPr>
                        <a:t>Vokey</a:t>
                      </a:r>
                      <a:endParaRPr lang="en-CA" sz="1400" b="0" dirty="0">
                        <a:solidFill>
                          <a:schemeClr val="tx1"/>
                        </a:solidFill>
                      </a:endParaRPr>
                    </a:p>
                  </a:txBody>
                  <a:tcPr/>
                </a:tc>
                <a:extLst>
                  <a:ext uri="{0D108BD9-81ED-4DB2-BD59-A6C34878D82A}">
                    <a16:rowId xmlns:a16="http://schemas.microsoft.com/office/drawing/2014/main" val="2453095147"/>
                  </a:ext>
                </a:extLst>
              </a:tr>
              <a:tr h="281430">
                <a:tc>
                  <a:txBody>
                    <a:bodyPr/>
                    <a:lstStyle/>
                    <a:p>
                      <a:r>
                        <a:rPr lang="en-CA" sz="1400" dirty="0"/>
                        <a:t>U9 (Novice</a:t>
                      </a:r>
                      <a:r>
                        <a:rPr lang="en-CA" sz="1400" baseline="0" dirty="0"/>
                        <a:t>) Coordinator</a:t>
                      </a:r>
                      <a:endParaRPr lang="en-CA" sz="1400" dirty="0"/>
                    </a:p>
                  </a:txBody>
                  <a:tcPr/>
                </a:tc>
                <a:tc>
                  <a:txBody>
                    <a:bodyPr/>
                    <a:lstStyle/>
                    <a:p>
                      <a:endParaRPr lang="en-CA" sz="1400" dirty="0"/>
                    </a:p>
                  </a:txBody>
                  <a:tcPr/>
                </a:tc>
                <a:extLst>
                  <a:ext uri="{0D108BD9-81ED-4DB2-BD59-A6C34878D82A}">
                    <a16:rowId xmlns:a16="http://schemas.microsoft.com/office/drawing/2014/main" val="186195227"/>
                  </a:ext>
                </a:extLst>
              </a:tr>
              <a:tr h="281430">
                <a:tc>
                  <a:txBody>
                    <a:bodyPr/>
                    <a:lstStyle/>
                    <a:p>
                      <a:r>
                        <a:rPr lang="en-CA" sz="1400" dirty="0"/>
                        <a:t>U11 (Atom) Coordinator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dirty="0"/>
                        <a:t>Chelsea Burgess (Incumbent)</a:t>
                      </a:r>
                    </a:p>
                  </a:txBody>
                  <a:tcPr/>
                </a:tc>
                <a:extLst>
                  <a:ext uri="{0D108BD9-81ED-4DB2-BD59-A6C34878D82A}">
                    <a16:rowId xmlns:a16="http://schemas.microsoft.com/office/drawing/2014/main" val="2698990083"/>
                  </a:ext>
                </a:extLst>
              </a:tr>
              <a:tr h="281430">
                <a:tc>
                  <a:txBody>
                    <a:bodyPr/>
                    <a:lstStyle/>
                    <a:p>
                      <a:r>
                        <a:rPr lang="en-CA" sz="1400" dirty="0"/>
                        <a:t>U13 (Peewee)</a:t>
                      </a:r>
                      <a:r>
                        <a:rPr lang="en-CA" sz="1400" baseline="0" dirty="0"/>
                        <a:t> Coordinator</a:t>
                      </a:r>
                      <a:endParaRPr lang="en-CA"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dirty="0"/>
                        <a:t>Jodi Bengert</a:t>
                      </a:r>
                    </a:p>
                  </a:txBody>
                  <a:tcPr/>
                </a:tc>
                <a:extLst>
                  <a:ext uri="{0D108BD9-81ED-4DB2-BD59-A6C34878D82A}">
                    <a16:rowId xmlns:a16="http://schemas.microsoft.com/office/drawing/2014/main" val="3331804429"/>
                  </a:ext>
                </a:extLst>
              </a:tr>
              <a:tr h="342406">
                <a:tc>
                  <a:txBody>
                    <a:bodyPr/>
                    <a:lstStyle/>
                    <a:p>
                      <a:r>
                        <a:rPr lang="en-CA" sz="1400" dirty="0"/>
                        <a:t>U15 (Bantam)</a:t>
                      </a:r>
                      <a:r>
                        <a:rPr lang="en-CA" sz="1400" baseline="0" dirty="0"/>
                        <a:t> Coordinator</a:t>
                      </a:r>
                      <a:endParaRPr lang="en-CA"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dirty="0"/>
                        <a:t>Melissa Arnold (Incumbent)</a:t>
                      </a:r>
                    </a:p>
                  </a:txBody>
                  <a:tcPr/>
                </a:tc>
                <a:extLst>
                  <a:ext uri="{0D108BD9-81ED-4DB2-BD59-A6C34878D82A}">
                    <a16:rowId xmlns:a16="http://schemas.microsoft.com/office/drawing/2014/main" val="1829751814"/>
                  </a:ext>
                </a:extLst>
              </a:tr>
              <a:tr h="342406">
                <a:tc>
                  <a:txBody>
                    <a:bodyPr/>
                    <a:lstStyle/>
                    <a:p>
                      <a:r>
                        <a:rPr lang="en-CA" sz="1400" dirty="0"/>
                        <a:t>U18 (Midget) Coordinator</a:t>
                      </a:r>
                    </a:p>
                  </a:txBody>
                  <a:tcPr/>
                </a:tc>
                <a:tc>
                  <a:txBody>
                    <a:bodyPr/>
                    <a:lstStyle/>
                    <a:p>
                      <a:r>
                        <a:rPr lang="en-CA" sz="1400" dirty="0"/>
                        <a:t>Shannon </a:t>
                      </a:r>
                      <a:r>
                        <a:rPr lang="en-CA" sz="1400" dirty="0" err="1"/>
                        <a:t>Karsten</a:t>
                      </a:r>
                      <a:r>
                        <a:rPr lang="en-CA" sz="1400" dirty="0"/>
                        <a:t> (Incumbent)</a:t>
                      </a:r>
                    </a:p>
                  </a:txBody>
                  <a:tcPr/>
                </a:tc>
                <a:extLst>
                  <a:ext uri="{0D108BD9-81ED-4DB2-BD59-A6C34878D82A}">
                    <a16:rowId xmlns:a16="http://schemas.microsoft.com/office/drawing/2014/main" val="1032435851"/>
                  </a:ext>
                </a:extLst>
              </a:tr>
            </a:tbl>
          </a:graphicData>
        </a:graphic>
      </p:graphicFrame>
    </p:spTree>
    <p:extLst>
      <p:ext uri="{BB962C8B-B14F-4D97-AF65-F5344CB8AC3E}">
        <p14:creationId xmlns:p14="http://schemas.microsoft.com/office/powerpoint/2010/main" val="38745941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Proposed Bylaw Changes - Vote</a:t>
            </a:r>
          </a:p>
        </p:txBody>
      </p:sp>
      <p:sp>
        <p:nvSpPr>
          <p:cNvPr id="3" name="Content Placeholder 2"/>
          <p:cNvSpPr>
            <a:spLocks noGrp="1"/>
          </p:cNvSpPr>
          <p:nvPr>
            <p:ph idx="1"/>
          </p:nvPr>
        </p:nvSpPr>
        <p:spPr>
          <a:xfrm>
            <a:off x="1097280" y="1845734"/>
            <a:ext cx="10056675" cy="4023360"/>
          </a:xfrm>
        </p:spPr>
        <p:txBody>
          <a:bodyPr/>
          <a:lstStyle/>
          <a:p>
            <a:pPr marL="0" indent="0">
              <a:buNone/>
            </a:pPr>
            <a:endParaRPr lang="en-CA" dirty="0">
              <a:solidFill>
                <a:schemeClr val="tx1"/>
              </a:solidFill>
            </a:endParaRPr>
          </a:p>
          <a:p>
            <a:pPr marL="0" indent="0">
              <a:buNone/>
            </a:pPr>
            <a:endParaRPr lang="en-CA" dirty="0"/>
          </a:p>
          <a:p>
            <a:pPr marL="0" indent="0">
              <a:buNone/>
            </a:pPr>
            <a:endParaRPr lang="en-CA" dirty="0"/>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pic>
        <p:nvPicPr>
          <p:cNvPr id="5" name="Content Placeholder 5">
            <a:extLst>
              <a:ext uri="{FF2B5EF4-FFF2-40B4-BE49-F238E27FC236}">
                <a16:creationId xmlns:a16="http://schemas.microsoft.com/office/drawing/2014/main" id="{F4AEAE26-4000-8D4E-3046-5A96967BC345}"/>
              </a:ext>
            </a:extLst>
          </p:cNvPr>
          <p:cNvPicPr>
            <a:picLocks noChangeAspect="1"/>
          </p:cNvPicPr>
          <p:nvPr/>
        </p:nvPicPr>
        <p:blipFill>
          <a:blip r:embed="rId3"/>
          <a:stretch>
            <a:fillRect/>
          </a:stretch>
        </p:blipFill>
        <p:spPr>
          <a:xfrm>
            <a:off x="2416074" y="1936815"/>
            <a:ext cx="6613626" cy="4246815"/>
          </a:xfrm>
          <a:prstGeom prst="rect">
            <a:avLst/>
          </a:prstGeom>
        </p:spPr>
      </p:pic>
    </p:spTree>
    <p:extLst>
      <p:ext uri="{BB962C8B-B14F-4D97-AF65-F5344CB8AC3E}">
        <p14:creationId xmlns:p14="http://schemas.microsoft.com/office/powerpoint/2010/main" val="28700900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Proposed Bylaw Changes - Vote</a:t>
            </a:r>
          </a:p>
        </p:txBody>
      </p:sp>
      <p:sp>
        <p:nvSpPr>
          <p:cNvPr id="3" name="Content Placeholder 2"/>
          <p:cNvSpPr>
            <a:spLocks noGrp="1"/>
          </p:cNvSpPr>
          <p:nvPr>
            <p:ph idx="1"/>
          </p:nvPr>
        </p:nvSpPr>
        <p:spPr>
          <a:xfrm>
            <a:off x="1097280" y="1845734"/>
            <a:ext cx="10056675" cy="4023360"/>
          </a:xfrm>
        </p:spPr>
        <p:txBody>
          <a:bodyPr/>
          <a:lstStyle/>
          <a:p>
            <a:pPr marL="0" indent="0">
              <a:buNone/>
            </a:pPr>
            <a:endParaRPr lang="en-CA" dirty="0">
              <a:solidFill>
                <a:schemeClr val="tx1"/>
              </a:solidFill>
            </a:endParaRPr>
          </a:p>
          <a:p>
            <a:pPr marL="0" indent="0">
              <a:buNone/>
            </a:pPr>
            <a:endParaRPr lang="en-CA" dirty="0"/>
          </a:p>
          <a:p>
            <a:pPr marL="0" indent="0">
              <a:buNone/>
            </a:pPr>
            <a:endParaRPr lang="en-CA" dirty="0"/>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pic>
        <p:nvPicPr>
          <p:cNvPr id="6" name="Content Placeholder 3">
            <a:extLst>
              <a:ext uri="{FF2B5EF4-FFF2-40B4-BE49-F238E27FC236}">
                <a16:creationId xmlns:a16="http://schemas.microsoft.com/office/drawing/2014/main" id="{8895C575-10DA-2B73-8F21-8BBF5A28F5BB}"/>
              </a:ext>
            </a:extLst>
          </p:cNvPr>
          <p:cNvPicPr>
            <a:picLocks noChangeAspect="1"/>
          </p:cNvPicPr>
          <p:nvPr/>
        </p:nvPicPr>
        <p:blipFill>
          <a:blip r:embed="rId3"/>
          <a:stretch>
            <a:fillRect/>
          </a:stretch>
        </p:blipFill>
        <p:spPr>
          <a:xfrm>
            <a:off x="2371381" y="2168496"/>
            <a:ext cx="7449238" cy="4058817"/>
          </a:xfrm>
          <a:prstGeom prst="rect">
            <a:avLst/>
          </a:prstGeom>
        </p:spPr>
      </p:pic>
    </p:spTree>
    <p:extLst>
      <p:ext uri="{BB962C8B-B14F-4D97-AF65-F5344CB8AC3E}">
        <p14:creationId xmlns:p14="http://schemas.microsoft.com/office/powerpoint/2010/main" val="1798365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Introduction &amp; Call to Order</a:t>
            </a:r>
          </a:p>
        </p:txBody>
      </p:sp>
      <p:sp>
        <p:nvSpPr>
          <p:cNvPr id="3" name="Content Placeholder 2"/>
          <p:cNvSpPr>
            <a:spLocks noGrp="1"/>
          </p:cNvSpPr>
          <p:nvPr>
            <p:ph idx="1"/>
          </p:nvPr>
        </p:nvSpPr>
        <p:spPr/>
        <p:txBody>
          <a:bodyPr/>
          <a:lstStyle/>
          <a:p>
            <a:r>
              <a:rPr lang="en-CA" dirty="0"/>
              <a:t>TBD</a:t>
            </a:r>
          </a:p>
          <a:p>
            <a:endParaRPr lang="en-CA" dirty="0"/>
          </a:p>
          <a:p>
            <a:endParaRPr lang="en-CA" dirty="0"/>
          </a:p>
          <a:p>
            <a:endParaRPr lang="en-CA" dirty="0"/>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3670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Adjournment</a:t>
            </a:r>
          </a:p>
        </p:txBody>
      </p:sp>
      <p:sp>
        <p:nvSpPr>
          <p:cNvPr id="3" name="Content Placeholder 2"/>
          <p:cNvSpPr>
            <a:spLocks noGrp="1"/>
          </p:cNvSpPr>
          <p:nvPr>
            <p:ph idx="1"/>
          </p:nvPr>
        </p:nvSpPr>
        <p:spPr>
          <a:xfrm>
            <a:off x="1097280" y="1845734"/>
            <a:ext cx="10056675" cy="4023360"/>
          </a:xfrm>
        </p:spPr>
        <p:txBody>
          <a:bodyPr>
            <a:normAutofit/>
          </a:bodyPr>
          <a:lstStyle/>
          <a:p>
            <a:pPr marL="0" indent="0">
              <a:buNone/>
            </a:pPr>
            <a:endParaRPr lang="en-CA" sz="4800" dirty="0">
              <a:solidFill>
                <a:schemeClr val="tx1"/>
              </a:solidFill>
            </a:endParaRPr>
          </a:p>
          <a:p>
            <a:pPr marL="0" indent="0" algn="ctr">
              <a:buNone/>
            </a:pPr>
            <a:r>
              <a:rPr lang="en-CA" sz="4800" dirty="0">
                <a:solidFill>
                  <a:schemeClr val="tx1"/>
                </a:solidFill>
              </a:rPr>
              <a:t>Thank you all!</a:t>
            </a:r>
          </a:p>
          <a:p>
            <a:pPr>
              <a:buFontTx/>
              <a:buChar char="-"/>
            </a:pPr>
            <a:endParaRPr lang="en-CA" sz="4800" dirty="0">
              <a:solidFill>
                <a:schemeClr val="tx1"/>
              </a:solidFill>
            </a:endParaRPr>
          </a:p>
          <a:p>
            <a:endParaRPr lang="en-CA" sz="4800" dirty="0"/>
          </a:p>
          <a:p>
            <a:pPr marL="0" indent="0">
              <a:buNone/>
            </a:pPr>
            <a:endParaRPr lang="en-CA" sz="4800" dirty="0"/>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2142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Approval of Minutes from 2019 AGM</a:t>
            </a:r>
          </a:p>
        </p:txBody>
      </p:sp>
      <p:sp>
        <p:nvSpPr>
          <p:cNvPr id="3" name="Content Placeholder 2"/>
          <p:cNvSpPr>
            <a:spLocks noGrp="1"/>
          </p:cNvSpPr>
          <p:nvPr>
            <p:ph idx="1"/>
          </p:nvPr>
        </p:nvSpPr>
        <p:spPr/>
        <p:txBody>
          <a:bodyPr/>
          <a:lstStyle/>
          <a:p>
            <a:r>
              <a:rPr lang="en-CA" dirty="0"/>
              <a:t>Date: June 13</a:t>
            </a:r>
            <a:r>
              <a:rPr lang="en-CA" baseline="30000" dirty="0"/>
              <a:t>th</a:t>
            </a:r>
            <a:r>
              <a:rPr lang="en-CA" dirty="0"/>
              <a:t>, 2021</a:t>
            </a:r>
          </a:p>
          <a:p>
            <a:r>
              <a:rPr lang="en-CA" dirty="0"/>
              <a:t>Location: Online Zoom Conference;</a:t>
            </a:r>
          </a:p>
          <a:p>
            <a:r>
              <a:rPr lang="en-CA" dirty="0"/>
              <a:t>ESMHA 2021 AGM Meeting Minutes:</a:t>
            </a:r>
          </a:p>
          <a:p>
            <a:pPr algn="ctr"/>
            <a:r>
              <a:rPr lang="en-CA" dirty="0">
                <a:hlinkClick r:id="rId2"/>
              </a:rPr>
              <a:t>https://esmariners.ca/uploads/easternshoremha/source/0/2020%20to%202021%20ESMHA%20Meeting%20Minutes/ESMHA%20AGM%20Meeting%20Minutes%202020%20to%202021%20DRAFT.pdf</a:t>
            </a:r>
            <a:endParaRPr lang="en-CA" dirty="0"/>
          </a:p>
          <a:p>
            <a:pPr algn="ctr"/>
            <a:r>
              <a:rPr lang="en-CA" dirty="0"/>
              <a:t>ESMHA 2021 AGM Reports and Financials:</a:t>
            </a:r>
          </a:p>
          <a:p>
            <a:pPr algn="ctr"/>
            <a:r>
              <a:rPr lang="en-CA" dirty="0">
                <a:hlinkClick r:id="rId3"/>
              </a:rPr>
              <a:t>https://esmariners.ca/uploads/easternshoremha/source/0/2021%20to%202022%20ESMHA%20Meeting%20Minutes/ESMHA%20AGM%2013-6-2021%20v4.pptx</a:t>
            </a:r>
            <a:endParaRPr lang="en-CA" dirty="0"/>
          </a:p>
          <a:p>
            <a:pPr algn="ctr"/>
            <a:endParaRPr lang="en-CA" dirty="0"/>
          </a:p>
        </p:txBody>
      </p:sp>
      <p:pic>
        <p:nvPicPr>
          <p:cNvPr id="4" name="Picture 2" descr="Eastern Shore Minor Hockey Associati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0826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President</a:t>
            </a:r>
          </a:p>
        </p:txBody>
      </p:sp>
      <p:sp>
        <p:nvSpPr>
          <p:cNvPr id="3" name="Content Placeholder 2"/>
          <p:cNvSpPr>
            <a:spLocks noGrp="1"/>
          </p:cNvSpPr>
          <p:nvPr>
            <p:ph idx="1"/>
          </p:nvPr>
        </p:nvSpPr>
        <p:spPr>
          <a:xfrm>
            <a:off x="269823" y="1845734"/>
            <a:ext cx="11627561" cy="4023360"/>
          </a:xfrm>
        </p:spPr>
        <p:txBody>
          <a:bodyPr>
            <a:noAutofit/>
          </a:bodyPr>
          <a:lstStyle/>
          <a:p>
            <a:pPr marL="0" indent="0">
              <a:buNone/>
            </a:pPr>
            <a:r>
              <a:rPr lang="en-CA" sz="1400" b="1" i="0" dirty="0">
                <a:solidFill>
                  <a:schemeClr val="accent1"/>
                </a:solidFill>
                <a:effectLst/>
              </a:rPr>
              <a:t>2021/22 ESMHA AGM President Report</a:t>
            </a:r>
          </a:p>
          <a:p>
            <a:pPr marL="0" marR="0" indent="0">
              <a:lnSpc>
                <a:spcPct val="107000"/>
              </a:lnSpc>
              <a:spcBef>
                <a:spcPts val="0"/>
              </a:spcBef>
              <a:spcAft>
                <a:spcPts val="800"/>
              </a:spcAft>
              <a:buNone/>
            </a:pPr>
            <a:r>
              <a:rPr lang="en-US" sz="1400" dirty="0">
                <a:effectLst/>
                <a:ea typeface="Times New Roman" panose="02020603050405020304" pitchFamily="18" charset="0"/>
                <a:cs typeface="Times New Roman" panose="02020603050405020304" pitchFamily="18" charset="0"/>
              </a:rPr>
              <a:t>The 2021/2022 Eastern Shore Minor Hockey season began for most Mariner families and teams the first of November 2021. It was exciting to be together in the rink, playing, cheering, and Coaching the game we all love. However the Covid-19 pandemic was still thriving in our communities and effecting all aspects of our daily lives. All ESMHA events were paused in late December and in January teams were permitted to practice only with no spectators.  Our Mariner families stayed the course set out by public health and HNS. Families were patient and supportive which eventually lead to minor hockey having the opportunity to get back to normal in February. It was a strong finish for our Mariners competing in playoffs and tournaments in front of the best fans in hockey. </a:t>
            </a:r>
          </a:p>
          <a:p>
            <a:pPr marL="0" marR="0" indent="0">
              <a:lnSpc>
                <a:spcPct val="107000"/>
              </a:lnSpc>
              <a:spcBef>
                <a:spcPts val="0"/>
              </a:spcBef>
              <a:spcAft>
                <a:spcPts val="800"/>
              </a:spcAft>
              <a:buNone/>
            </a:pPr>
            <a:r>
              <a:rPr lang="en-US" sz="1400" dirty="0">
                <a:effectLst/>
                <a:ea typeface="Times New Roman" panose="02020603050405020304" pitchFamily="18" charset="0"/>
                <a:cs typeface="Times New Roman" panose="02020603050405020304" pitchFamily="18" charset="0"/>
              </a:rPr>
              <a:t>In early June of 2021 our executive team began planning for the upcoming season. Our Financial committee, U13AAA committee, and Leadership and Growth committee were formed. Our new Finance committee performed an internal review of the current and past finances. This internal review brought about some much needed changes and  corrective actions to further protect our  memberships funds. These changes have assured a secure future and have allowed for a smooth transition year to year. As you are already aware ESMHA has been a part of an open investigation with authorities surrounding past finances. We are continuing to work with authorities and are in communication as things progress. All updates will be communicated with the membership as the investigation continues. This investigation does not involve any current ESMHA members or current ESMHA executive members. I can’t thank our Finance committee enough. It has been a challenging year  and the committee has been extremely dedicated and thorough during a sensitive and stressful time. Thank you to Natalie Stevens, Adam </a:t>
            </a:r>
            <a:r>
              <a:rPr lang="en-US" sz="1400" dirty="0" err="1">
                <a:effectLst/>
                <a:ea typeface="Times New Roman" panose="02020603050405020304" pitchFamily="18" charset="0"/>
                <a:cs typeface="Times New Roman" panose="02020603050405020304" pitchFamily="18" charset="0"/>
              </a:rPr>
              <a:t>Jennex</a:t>
            </a:r>
            <a:r>
              <a:rPr lang="en-US" sz="1400" dirty="0">
                <a:effectLst/>
                <a:ea typeface="Times New Roman" panose="02020603050405020304" pitchFamily="18" charset="0"/>
                <a:cs typeface="Times New Roman" panose="02020603050405020304" pitchFamily="18" charset="0"/>
              </a:rPr>
              <a:t>, Gina Dunn, Janie Conrad, and Andrew Lowery.</a:t>
            </a:r>
          </a:p>
          <a:p>
            <a:pPr marL="0" marR="0" indent="0">
              <a:lnSpc>
                <a:spcPct val="107000"/>
              </a:lnSpc>
              <a:spcBef>
                <a:spcPts val="0"/>
              </a:spcBef>
              <a:spcAft>
                <a:spcPts val="800"/>
              </a:spcAft>
              <a:buNone/>
            </a:pPr>
            <a:endParaRPr lang="en-US" sz="1400" dirty="0">
              <a:ea typeface="Times New Roman" panose="02020603050405020304" pitchFamily="18" charset="0"/>
              <a:cs typeface="Times New Roman" panose="02020603050405020304" pitchFamily="18" charset="0"/>
            </a:endParaRPr>
          </a:p>
          <a:p>
            <a:pPr marL="0" marR="0" indent="0" algn="ctr">
              <a:lnSpc>
                <a:spcPct val="107000"/>
              </a:lnSpc>
              <a:spcBef>
                <a:spcPts val="0"/>
              </a:spcBef>
              <a:spcAft>
                <a:spcPts val="800"/>
              </a:spcAft>
              <a:buNone/>
            </a:pPr>
            <a:r>
              <a:rPr lang="en-US" sz="1400" b="1" dirty="0">
                <a:effectLst/>
                <a:ea typeface="Times New Roman" panose="02020603050405020304" pitchFamily="18" charset="0"/>
                <a:cs typeface="Times New Roman" panose="02020603050405020304" pitchFamily="18" charset="0"/>
              </a:rPr>
              <a:t>…Continued…</a:t>
            </a:r>
          </a:p>
          <a:p>
            <a:endParaRPr lang="en-CA" sz="1400" dirty="0"/>
          </a:p>
          <a:p>
            <a:pPr marL="0" indent="0">
              <a:buNone/>
            </a:pPr>
            <a:endParaRPr lang="en-CA" sz="1400" dirty="0"/>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0" y="0"/>
            <a:ext cx="2852057" cy="369332"/>
          </a:xfrm>
          <a:prstGeom prst="rect">
            <a:avLst/>
          </a:prstGeom>
          <a:noFill/>
        </p:spPr>
        <p:txBody>
          <a:bodyPr wrap="square" rtlCol="0">
            <a:spAutoFit/>
          </a:bodyPr>
          <a:lstStyle/>
          <a:p>
            <a:r>
              <a:rPr lang="en-CA" dirty="0"/>
              <a:t>President: Paul Anderson</a:t>
            </a:r>
          </a:p>
        </p:txBody>
      </p:sp>
    </p:spTree>
    <p:extLst>
      <p:ext uri="{BB962C8B-B14F-4D97-AF65-F5344CB8AC3E}">
        <p14:creationId xmlns:p14="http://schemas.microsoft.com/office/powerpoint/2010/main" val="3420167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President</a:t>
            </a:r>
          </a:p>
        </p:txBody>
      </p:sp>
      <p:sp>
        <p:nvSpPr>
          <p:cNvPr id="3" name="Content Placeholder 2"/>
          <p:cNvSpPr>
            <a:spLocks noGrp="1"/>
          </p:cNvSpPr>
          <p:nvPr>
            <p:ph idx="1"/>
          </p:nvPr>
        </p:nvSpPr>
        <p:spPr>
          <a:xfrm>
            <a:off x="269823" y="1845734"/>
            <a:ext cx="11627561" cy="4023360"/>
          </a:xfrm>
        </p:spPr>
        <p:txBody>
          <a:bodyPr>
            <a:noAutofit/>
          </a:bodyPr>
          <a:lstStyle/>
          <a:p>
            <a:pPr marL="0" indent="0">
              <a:buNone/>
            </a:pPr>
            <a:r>
              <a:rPr lang="en-CA" sz="1400" b="1" i="0" dirty="0">
                <a:solidFill>
                  <a:schemeClr val="accent1"/>
                </a:solidFill>
                <a:effectLst/>
              </a:rPr>
              <a:t>2021/22 ESMHA AGM President Report</a:t>
            </a:r>
          </a:p>
          <a:p>
            <a:pPr marL="0" marR="0" indent="0">
              <a:lnSpc>
                <a:spcPct val="107000"/>
              </a:lnSpc>
              <a:spcBef>
                <a:spcPts val="0"/>
              </a:spcBef>
              <a:spcAft>
                <a:spcPts val="800"/>
              </a:spcAft>
              <a:buNone/>
            </a:pPr>
            <a:r>
              <a:rPr lang="en-US" sz="1400" dirty="0">
                <a:effectLst/>
                <a:ea typeface="Times New Roman" panose="02020603050405020304" pitchFamily="18" charset="0"/>
                <a:cs typeface="Times New Roman" panose="02020603050405020304" pitchFamily="18" charset="0"/>
              </a:rPr>
              <a:t>The focus of our Leadership and Growth committee has been to identify and address areas of need in our association and promote diversity and inclusion in Minor hockey. I am very proud to be a part of this group. This season we were able to get our Junior Coach leadership program started which was a great success with much positive feedback. We held Mariners Month this past December. It was cut short due to the pandemic but was also a great success. The focus was to bring the membership and community together to support each other to rally behind and highlight all of our players. The committee also held Female Mariners Day in March. It was a event to celebrate  all of our female players and Coaches. It was fantastic to have our young and senior girls on the ice together to celebrate each other. The future is bright for our association. The committee is focused on bringing together a learn to play program in 2022/23 to help grow our association and break down the many barriers in Minor hockey. Thank you Gina Dunn and Rebecca Warner for your commitment to the growth and development our association.</a:t>
            </a:r>
          </a:p>
          <a:p>
            <a:pPr marL="0" marR="0" indent="0">
              <a:lnSpc>
                <a:spcPct val="107000"/>
              </a:lnSpc>
              <a:spcBef>
                <a:spcPts val="0"/>
              </a:spcBef>
              <a:spcAft>
                <a:spcPts val="800"/>
              </a:spcAft>
              <a:buNone/>
            </a:pPr>
            <a:r>
              <a:rPr lang="en-US" sz="1400" dirty="0">
                <a:effectLst/>
                <a:ea typeface="Times New Roman" panose="02020603050405020304" pitchFamily="18" charset="0"/>
                <a:cs typeface="Times New Roman" panose="02020603050405020304" pitchFamily="18" charset="0"/>
              </a:rPr>
              <a:t>Things didn’t always come easy this season and we were all presented many different challenges throughout the year. Besides the many ups and downs of the pandemic there were some early communication break downs during tryouts and balancing. As teams were formed there were also some obvious needs at various levels from players, Coaches, and Volunteers. As we move forward I can assure you that our executive team is learning and growing. We will continue to do our very best to provide a safe and positive hockey experience for our players, Coaches,  families, officials, and volunteers. </a:t>
            </a:r>
          </a:p>
          <a:p>
            <a:pPr marL="0" indent="0">
              <a:buNone/>
            </a:pPr>
            <a:r>
              <a:rPr lang="en-US" sz="1400" dirty="0">
                <a:effectLst/>
                <a:ea typeface="Times New Roman" panose="02020603050405020304" pitchFamily="18" charset="0"/>
                <a:cs typeface="Times New Roman" panose="02020603050405020304" pitchFamily="18" charset="0"/>
              </a:rPr>
              <a:t>There are so many highlights, wins, goals, saves and memories from this past season that it would take hours for me to share. The one thing that stands out to me the most was just being present for these highlights, being in the rink, seeing friends and family, seeing all the smiles and being able to enjoy what hockey truly gives us.</a:t>
            </a:r>
          </a:p>
          <a:p>
            <a:pPr marL="0" indent="0" algn="ctr">
              <a:buNone/>
            </a:pPr>
            <a:r>
              <a:rPr lang="en-US" sz="1400" b="1" dirty="0">
                <a:cs typeface="Times New Roman" panose="02020603050405020304" pitchFamily="18" charset="0"/>
              </a:rPr>
              <a:t>…Continued…</a:t>
            </a:r>
            <a:endParaRPr lang="en-CA" sz="1400" b="1" dirty="0"/>
          </a:p>
          <a:p>
            <a:pPr marL="0" indent="0">
              <a:buNone/>
            </a:pPr>
            <a:endParaRPr lang="en-CA" sz="1400" dirty="0"/>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0" y="0"/>
            <a:ext cx="2852057" cy="369332"/>
          </a:xfrm>
          <a:prstGeom prst="rect">
            <a:avLst/>
          </a:prstGeom>
          <a:noFill/>
        </p:spPr>
        <p:txBody>
          <a:bodyPr wrap="square" rtlCol="0">
            <a:spAutoFit/>
          </a:bodyPr>
          <a:lstStyle/>
          <a:p>
            <a:r>
              <a:rPr lang="en-CA" dirty="0"/>
              <a:t>President: Paul Anderson</a:t>
            </a:r>
          </a:p>
        </p:txBody>
      </p:sp>
    </p:spTree>
    <p:extLst>
      <p:ext uri="{BB962C8B-B14F-4D97-AF65-F5344CB8AC3E}">
        <p14:creationId xmlns:p14="http://schemas.microsoft.com/office/powerpoint/2010/main" val="3435757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President</a:t>
            </a:r>
          </a:p>
        </p:txBody>
      </p:sp>
      <p:sp>
        <p:nvSpPr>
          <p:cNvPr id="3" name="Content Placeholder 2"/>
          <p:cNvSpPr>
            <a:spLocks noGrp="1"/>
          </p:cNvSpPr>
          <p:nvPr>
            <p:ph idx="1"/>
          </p:nvPr>
        </p:nvSpPr>
        <p:spPr>
          <a:xfrm>
            <a:off x="269823" y="1845734"/>
            <a:ext cx="11627561" cy="4023360"/>
          </a:xfrm>
        </p:spPr>
        <p:txBody>
          <a:bodyPr>
            <a:noAutofit/>
          </a:bodyPr>
          <a:lstStyle/>
          <a:p>
            <a:pPr marL="0" indent="0">
              <a:buNone/>
            </a:pPr>
            <a:r>
              <a:rPr lang="en-CA" sz="1400" b="1" i="0" dirty="0">
                <a:solidFill>
                  <a:schemeClr val="accent1"/>
                </a:solidFill>
                <a:effectLst/>
              </a:rPr>
              <a:t>2021/22 ESMHA AGM President Report</a:t>
            </a:r>
          </a:p>
          <a:p>
            <a:pPr marL="0" marR="0" indent="0">
              <a:lnSpc>
                <a:spcPct val="107000"/>
              </a:lnSpc>
              <a:spcBef>
                <a:spcPts val="0"/>
              </a:spcBef>
              <a:spcAft>
                <a:spcPts val="800"/>
              </a:spcAft>
              <a:buNone/>
            </a:pPr>
            <a:r>
              <a:rPr lang="en-US" sz="1400" dirty="0">
                <a:cs typeface="Times New Roman" panose="02020603050405020304" pitchFamily="18" charset="0"/>
              </a:rPr>
              <a:t>As we conclude the 2021/22 season I want to thank the many dedicated volunteers that help make our association a success. Team Covid Representatives, Mangers, Treasurers,  Trainers, Time keepers, and Coaches. Thank you to our wonderful and dedicated executive team that spends so many hours devoted to our membership and association. Thank you to our supportive and giving sponsors and community. Your generosity has provided an opportunity for youth in our community to participate and enjoy Canada’s team sport, Hockey.</a:t>
            </a:r>
          </a:p>
          <a:p>
            <a:pPr marL="0" marR="0">
              <a:lnSpc>
                <a:spcPct val="107000"/>
              </a:lnSpc>
              <a:spcBef>
                <a:spcPts val="0"/>
              </a:spcBef>
              <a:spcAft>
                <a:spcPts val="800"/>
              </a:spcAft>
            </a:pPr>
            <a:r>
              <a:rPr lang="en-US" sz="1400" dirty="0">
                <a:cs typeface="Times New Roman" panose="02020603050405020304" pitchFamily="18" charset="0"/>
              </a:rPr>
              <a:t> </a:t>
            </a:r>
          </a:p>
          <a:p>
            <a:pPr marL="0" marR="0" indent="0">
              <a:lnSpc>
                <a:spcPct val="107000"/>
              </a:lnSpc>
              <a:spcBef>
                <a:spcPts val="0"/>
              </a:spcBef>
              <a:spcAft>
                <a:spcPts val="800"/>
              </a:spcAft>
              <a:buNone/>
            </a:pPr>
            <a:r>
              <a:rPr lang="en-US" sz="1400" dirty="0">
                <a:cs typeface="Times New Roman" panose="02020603050405020304" pitchFamily="18" charset="0"/>
              </a:rPr>
              <a:t>I wish you all a safe and happy summer and we will see you in the rink next season.</a:t>
            </a:r>
          </a:p>
          <a:p>
            <a:pPr marL="0" marR="0" indent="0">
              <a:lnSpc>
                <a:spcPct val="107000"/>
              </a:lnSpc>
              <a:spcBef>
                <a:spcPts val="0"/>
              </a:spcBef>
              <a:spcAft>
                <a:spcPts val="800"/>
              </a:spcAft>
              <a:buNone/>
            </a:pPr>
            <a:r>
              <a:rPr lang="en-US" sz="1400" dirty="0">
                <a:cs typeface="Times New Roman" panose="02020603050405020304" pitchFamily="18" charset="0"/>
              </a:rPr>
              <a:t>Kindest Regards, </a:t>
            </a:r>
          </a:p>
          <a:p>
            <a:pPr marL="0" indent="0">
              <a:buNone/>
            </a:pPr>
            <a:r>
              <a:rPr lang="en-US" sz="1400" dirty="0">
                <a:cs typeface="Times New Roman" panose="02020603050405020304" pitchFamily="18" charset="0"/>
              </a:rPr>
              <a:t>Paul Anderson </a:t>
            </a:r>
            <a:endParaRPr lang="en-CA" sz="1400" dirty="0">
              <a:cs typeface="Times New Roman" panose="02020603050405020304" pitchFamily="18" charset="0"/>
            </a:endParaRPr>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0" y="0"/>
            <a:ext cx="2852057" cy="369332"/>
          </a:xfrm>
          <a:prstGeom prst="rect">
            <a:avLst/>
          </a:prstGeom>
          <a:noFill/>
        </p:spPr>
        <p:txBody>
          <a:bodyPr wrap="square" rtlCol="0">
            <a:spAutoFit/>
          </a:bodyPr>
          <a:lstStyle/>
          <a:p>
            <a:r>
              <a:rPr lang="en-CA" dirty="0"/>
              <a:t>President: Paul Anderson</a:t>
            </a:r>
          </a:p>
        </p:txBody>
      </p:sp>
    </p:spTree>
    <p:extLst>
      <p:ext uri="{BB962C8B-B14F-4D97-AF65-F5344CB8AC3E}">
        <p14:creationId xmlns:p14="http://schemas.microsoft.com/office/powerpoint/2010/main" val="2189482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U7 (IP)</a:t>
            </a:r>
          </a:p>
        </p:txBody>
      </p:sp>
      <p:sp>
        <p:nvSpPr>
          <p:cNvPr id="3" name="Content Placeholder 2"/>
          <p:cNvSpPr>
            <a:spLocks noGrp="1"/>
          </p:cNvSpPr>
          <p:nvPr>
            <p:ph idx="1"/>
          </p:nvPr>
        </p:nvSpPr>
        <p:spPr>
          <a:xfrm>
            <a:off x="269823" y="1862987"/>
            <a:ext cx="11627561" cy="4023360"/>
          </a:xfrm>
        </p:spPr>
        <p:txBody>
          <a:bodyPr>
            <a:noAutofit/>
          </a:bodyPr>
          <a:lstStyle/>
          <a:p>
            <a:pPr marL="0" indent="0">
              <a:buNone/>
            </a:pPr>
            <a:r>
              <a:rPr lang="en-CA" sz="1400" b="1" i="0" dirty="0">
                <a:solidFill>
                  <a:schemeClr val="accent1"/>
                </a:solidFill>
                <a:effectLst/>
              </a:rPr>
              <a:t>2021/22 ESMHA AGM U7 Coordinator Report</a:t>
            </a:r>
          </a:p>
          <a:p>
            <a:pPr marL="0" indent="0" algn="l">
              <a:buNone/>
            </a:pPr>
            <a:r>
              <a:rPr lang="en-US" sz="1400" b="0" i="0" dirty="0">
                <a:solidFill>
                  <a:srgbClr val="000000"/>
                </a:solidFill>
                <a:effectLst/>
              </a:rPr>
              <a:t>Season stared out with 56, we had a few younger ones that didn’t stay the whole season. </a:t>
            </a:r>
          </a:p>
          <a:p>
            <a:pPr marL="0" indent="0" algn="l">
              <a:buNone/>
            </a:pPr>
            <a:r>
              <a:rPr lang="en-US" sz="1400" b="0" i="0" dirty="0">
                <a:solidFill>
                  <a:srgbClr val="000000"/>
                </a:solidFill>
                <a:effectLst/>
              </a:rPr>
              <a:t>The kids had 2 practices a week, during Covid restrictions this was put down to once a week. </a:t>
            </a:r>
          </a:p>
          <a:p>
            <a:pPr marL="0" indent="0" algn="l">
              <a:buNone/>
            </a:pPr>
            <a:r>
              <a:rPr lang="en-US" sz="1400" b="0" i="0" dirty="0">
                <a:solidFill>
                  <a:srgbClr val="000000"/>
                </a:solidFill>
                <a:effectLst/>
              </a:rPr>
              <a:t>The U7s were able to have their jamboree, it turned out great thanks to Laura, and all the volunteers. </a:t>
            </a:r>
          </a:p>
          <a:p>
            <a:pPr marL="0" indent="0" algn="l">
              <a:buNone/>
            </a:pPr>
            <a:r>
              <a:rPr lang="en-US" sz="1400" b="0" i="0" dirty="0">
                <a:solidFill>
                  <a:srgbClr val="000000"/>
                </a:solidFill>
                <a:effectLst/>
              </a:rPr>
              <a:t>The 6 year </a:t>
            </a:r>
            <a:r>
              <a:rPr lang="en-US" sz="1400" b="0" i="0" dirty="0" err="1">
                <a:solidFill>
                  <a:srgbClr val="000000"/>
                </a:solidFill>
                <a:effectLst/>
              </a:rPr>
              <a:t>olds</a:t>
            </a:r>
            <a:r>
              <a:rPr lang="en-US" sz="1400" b="0" i="0" dirty="0">
                <a:solidFill>
                  <a:srgbClr val="000000"/>
                </a:solidFill>
                <a:effectLst/>
              </a:rPr>
              <a:t> were able to attend a few Moosehead games where they played at intermission. </a:t>
            </a:r>
          </a:p>
          <a:p>
            <a:pPr marL="0" indent="0" algn="l">
              <a:buNone/>
            </a:pPr>
            <a:r>
              <a:rPr lang="en-US" sz="1400" b="0" i="0" dirty="0">
                <a:solidFill>
                  <a:srgbClr val="000000"/>
                </a:solidFill>
                <a:effectLst/>
              </a:rPr>
              <a:t>The 5 year </a:t>
            </a:r>
            <a:r>
              <a:rPr lang="en-US" sz="1400" b="0" i="0" dirty="0" err="1">
                <a:solidFill>
                  <a:srgbClr val="000000"/>
                </a:solidFill>
                <a:effectLst/>
              </a:rPr>
              <a:t>olds</a:t>
            </a:r>
            <a:r>
              <a:rPr lang="en-US" sz="1400" b="0" i="0" dirty="0">
                <a:solidFill>
                  <a:srgbClr val="000000"/>
                </a:solidFill>
                <a:effectLst/>
              </a:rPr>
              <a:t> were able to play at half time for the Eastern Shore Thunder. </a:t>
            </a:r>
          </a:p>
          <a:p>
            <a:pPr marL="0" indent="0" algn="l">
              <a:buNone/>
            </a:pPr>
            <a:r>
              <a:rPr lang="en-US" sz="1400" b="1" i="0" dirty="0">
                <a:solidFill>
                  <a:srgbClr val="000000"/>
                </a:solidFill>
                <a:effectLst/>
              </a:rPr>
              <a:t>On a side note….</a:t>
            </a:r>
          </a:p>
          <a:p>
            <a:pPr marL="0" indent="0" algn="l">
              <a:buNone/>
            </a:pPr>
            <a:r>
              <a:rPr lang="en-US" sz="1400" b="0" i="0" dirty="0">
                <a:solidFill>
                  <a:srgbClr val="000000"/>
                </a:solidFill>
                <a:effectLst/>
              </a:rPr>
              <a:t>U7s weren’t  able to keep their jerseys this year, there was no jersey deposit cheque requested and it hasn’t been easy getting all jerseys back, I would suggest next season requesting a cheque as I feel we will not get all jerseys returned from this past season. </a:t>
            </a:r>
          </a:p>
          <a:p>
            <a:pPr marL="0" indent="0" algn="l">
              <a:buNone/>
            </a:pPr>
            <a:r>
              <a:rPr lang="en-CA" sz="1400" dirty="0">
                <a:solidFill>
                  <a:srgbClr val="222222"/>
                </a:solidFill>
              </a:rPr>
              <a:t>Jenn Day</a:t>
            </a:r>
          </a:p>
          <a:p>
            <a:pPr marL="0" indent="0" algn="l">
              <a:buNone/>
            </a:pPr>
            <a:r>
              <a:rPr lang="en-CA" sz="1400" dirty="0">
                <a:solidFill>
                  <a:srgbClr val="222222"/>
                </a:solidFill>
              </a:rPr>
              <a:t>U7 Coordinator</a:t>
            </a:r>
          </a:p>
          <a:p>
            <a:pPr marL="0" indent="0" algn="l">
              <a:buNone/>
            </a:pPr>
            <a:endParaRPr lang="en-CA" sz="1600" b="0" i="0" dirty="0">
              <a:solidFill>
                <a:srgbClr val="222222"/>
              </a:solidFill>
              <a:effectLst/>
            </a:endParaRPr>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0" y="0"/>
            <a:ext cx="2852057" cy="369332"/>
          </a:xfrm>
          <a:prstGeom prst="rect">
            <a:avLst/>
          </a:prstGeom>
          <a:noFill/>
        </p:spPr>
        <p:txBody>
          <a:bodyPr wrap="square" rtlCol="0">
            <a:spAutoFit/>
          </a:bodyPr>
          <a:lstStyle/>
          <a:p>
            <a:r>
              <a:rPr lang="en-CA" dirty="0"/>
              <a:t>U7 Coordinator: Jenn Day</a:t>
            </a:r>
          </a:p>
        </p:txBody>
      </p:sp>
    </p:spTree>
    <p:extLst>
      <p:ext uri="{BB962C8B-B14F-4D97-AF65-F5344CB8AC3E}">
        <p14:creationId xmlns:p14="http://schemas.microsoft.com/office/powerpoint/2010/main" val="2540425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U9 (Novice)</a:t>
            </a:r>
          </a:p>
        </p:txBody>
      </p:sp>
      <p:sp>
        <p:nvSpPr>
          <p:cNvPr id="3" name="Content Placeholder 2"/>
          <p:cNvSpPr>
            <a:spLocks noGrp="1"/>
          </p:cNvSpPr>
          <p:nvPr>
            <p:ph idx="1"/>
          </p:nvPr>
        </p:nvSpPr>
        <p:spPr>
          <a:xfrm>
            <a:off x="327546" y="1845734"/>
            <a:ext cx="11569838" cy="4023360"/>
          </a:xfrm>
        </p:spPr>
        <p:txBody>
          <a:bodyPr>
            <a:noAutofit/>
          </a:bodyPr>
          <a:lstStyle/>
          <a:p>
            <a:pPr marL="0" indent="0">
              <a:buNone/>
            </a:pPr>
            <a:r>
              <a:rPr lang="en-CA" sz="1400" b="1" i="0" dirty="0">
                <a:solidFill>
                  <a:schemeClr val="accent1"/>
                </a:solidFill>
                <a:effectLst/>
              </a:rPr>
              <a:t>2021/22 ESMHA AGM U9 Coordinator Report</a:t>
            </a:r>
          </a:p>
          <a:p>
            <a:pPr marL="0" indent="0" algn="l">
              <a:buNone/>
            </a:pPr>
            <a:r>
              <a:rPr lang="en-US" sz="1400" b="1" i="0" dirty="0">
                <a:solidFill>
                  <a:srgbClr val="222222"/>
                </a:solidFill>
                <a:effectLst/>
              </a:rPr>
              <a:t>The U9 Program had a total of 45 Players.</a:t>
            </a:r>
            <a:endParaRPr lang="en-US" sz="1400" b="0" i="0" dirty="0">
              <a:solidFill>
                <a:srgbClr val="222222"/>
              </a:solidFill>
              <a:effectLst/>
            </a:endParaRPr>
          </a:p>
          <a:p>
            <a:pPr lvl="1">
              <a:buFont typeface="Arial" panose="020B0604020202020204" pitchFamily="34" charset="0"/>
              <a:buChar char="•"/>
            </a:pPr>
            <a:r>
              <a:rPr lang="en-US" sz="1400" b="0" i="0" dirty="0">
                <a:solidFill>
                  <a:srgbClr val="222222"/>
                </a:solidFill>
                <a:effectLst/>
              </a:rPr>
              <a:t>We had 1- intermediate Team with 18 players</a:t>
            </a:r>
          </a:p>
          <a:p>
            <a:pPr lvl="1">
              <a:buFont typeface="Arial" panose="020B0604020202020204" pitchFamily="34" charset="0"/>
              <a:buChar char="•"/>
            </a:pPr>
            <a:r>
              <a:rPr lang="en-US" sz="1400" b="0" i="0" dirty="0">
                <a:solidFill>
                  <a:srgbClr val="222222"/>
                </a:solidFill>
                <a:effectLst/>
              </a:rPr>
              <a:t>We had 2- development Teams with 12 players (1 team lost a player within the first month, as well as denial from HNS of U7 players to come up to the U9 level proved to make these teams challenging)</a:t>
            </a:r>
          </a:p>
          <a:p>
            <a:pPr marL="0" indent="0" algn="l">
              <a:buNone/>
            </a:pPr>
            <a:r>
              <a:rPr lang="en-US" sz="1400" b="1" i="0" u="sng" dirty="0">
                <a:solidFill>
                  <a:srgbClr val="222222"/>
                </a:solidFill>
                <a:effectLst/>
              </a:rPr>
              <a:t>The intermediate </a:t>
            </a:r>
            <a:r>
              <a:rPr lang="en-US" sz="1400" b="1" i="0" u="sng" dirty="0" err="1">
                <a:solidFill>
                  <a:srgbClr val="222222"/>
                </a:solidFill>
                <a:effectLst/>
              </a:rPr>
              <a:t>team:</a:t>
            </a:r>
            <a:r>
              <a:rPr lang="en-US" sz="1400" b="0" i="0" dirty="0" err="1">
                <a:solidFill>
                  <a:srgbClr val="222222"/>
                </a:solidFill>
                <a:effectLst/>
              </a:rPr>
              <a:t>The</a:t>
            </a:r>
            <a:r>
              <a:rPr lang="en-US" sz="1400" b="0" i="0" dirty="0">
                <a:solidFill>
                  <a:srgbClr val="222222"/>
                </a:solidFill>
                <a:effectLst/>
              </a:rPr>
              <a:t> intermediate team had a strong performance within our league, while scores were not kept, they were the stronger team most times. They purchased a lot of hours in ice, and by the end of the Season, it showed by their performance.   They participated in home-and-home matches with other teams within our league, were supposed to attend a tournament in Pictou (Cancelled due to covid) and played in the SEDHMA. The intermediate team participated in 6- full-ice games after February 15</a:t>
            </a:r>
            <a:r>
              <a:rPr lang="en-US" sz="1400" b="0" i="0" baseline="30000" dirty="0">
                <a:solidFill>
                  <a:srgbClr val="222222"/>
                </a:solidFill>
                <a:effectLst/>
              </a:rPr>
              <a:t>th</a:t>
            </a:r>
            <a:r>
              <a:rPr lang="en-US" sz="1400" b="0" i="0" dirty="0">
                <a:solidFill>
                  <a:srgbClr val="222222"/>
                </a:solidFill>
                <a:effectLst/>
              </a:rPr>
              <a:t>. </a:t>
            </a:r>
          </a:p>
          <a:p>
            <a:pPr marL="0" indent="0" algn="l">
              <a:buNone/>
            </a:pPr>
            <a:r>
              <a:rPr lang="en-US" sz="1400" b="1" i="0" u="sng" dirty="0">
                <a:solidFill>
                  <a:srgbClr val="222222"/>
                </a:solidFill>
                <a:effectLst/>
              </a:rPr>
              <a:t>The Development Gold &amp; Black team: </a:t>
            </a:r>
            <a:r>
              <a:rPr lang="en-US" sz="1400" b="0" i="0" dirty="0">
                <a:solidFill>
                  <a:srgbClr val="222222"/>
                </a:solidFill>
                <a:effectLst/>
              </a:rPr>
              <a:t>The developing teams participated in the league.  They were set to be in the Joe LaMontagne as well, however Covid shut that one down. The developing teams also organized a couple full-ice games after the Feb 15 date to expose their players to full-ice situations. The developing teams worked together to allow players from each team fill the rosters when numbers were low.</a:t>
            </a:r>
          </a:p>
          <a:p>
            <a:pPr marL="0" indent="0" algn="l">
              <a:buNone/>
            </a:pPr>
            <a:r>
              <a:rPr lang="en-US" sz="1400" b="1" i="0" u="sng" dirty="0">
                <a:solidFill>
                  <a:srgbClr val="222222"/>
                </a:solidFill>
                <a:effectLst/>
              </a:rPr>
              <a:t>Recommendations: </a:t>
            </a:r>
            <a:r>
              <a:rPr lang="en-US" sz="1400" b="0" i="0" dirty="0">
                <a:solidFill>
                  <a:srgbClr val="222222"/>
                </a:solidFill>
                <a:effectLst/>
              </a:rPr>
              <a:t>I would like to bring forth the recommendation that the association invest in goalies at a young age.  We are finding that year after year, we always have lack of goalies. The association should have goalie gear for these players that fit properly and can sign out for the Season. </a:t>
            </a:r>
          </a:p>
          <a:p>
            <a:pPr marL="0" indent="0" algn="l">
              <a:buNone/>
            </a:pPr>
            <a:r>
              <a:rPr lang="en-US" sz="1400" dirty="0">
                <a:solidFill>
                  <a:srgbClr val="222222"/>
                </a:solidFill>
              </a:rPr>
              <a:t>R</a:t>
            </a:r>
            <a:r>
              <a:rPr lang="en-US" sz="1400" b="0" i="0" dirty="0">
                <a:solidFill>
                  <a:srgbClr val="222222"/>
                </a:solidFill>
                <a:effectLst/>
              </a:rPr>
              <a:t>espectfully submitted, </a:t>
            </a:r>
          </a:p>
          <a:p>
            <a:pPr marL="0" indent="0" algn="l">
              <a:buNone/>
            </a:pPr>
            <a:r>
              <a:rPr lang="en-US" sz="1400" b="0" i="0" dirty="0">
                <a:solidFill>
                  <a:srgbClr val="222222"/>
                </a:solidFill>
                <a:effectLst/>
              </a:rPr>
              <a:t>Chelsea Burgess</a:t>
            </a:r>
          </a:p>
          <a:p>
            <a:br>
              <a:rPr lang="en-CA" sz="1400" dirty="0"/>
            </a:br>
            <a:endParaRPr lang="en-US" sz="1400" dirty="0"/>
          </a:p>
          <a:p>
            <a:br>
              <a:rPr lang="en-US" sz="1400" dirty="0"/>
            </a:br>
            <a:endParaRPr lang="en-CA" sz="1400" dirty="0">
              <a:solidFill>
                <a:schemeClr val="tx1"/>
              </a:solidFill>
            </a:endParaRPr>
          </a:p>
          <a:p>
            <a:endParaRPr lang="en-CA" sz="1400" dirty="0"/>
          </a:p>
          <a:p>
            <a:pPr marL="0" indent="0">
              <a:buNone/>
            </a:pPr>
            <a:endParaRPr lang="en-CA" sz="1400" dirty="0"/>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 y="0"/>
            <a:ext cx="3957851" cy="369332"/>
          </a:xfrm>
          <a:prstGeom prst="rect">
            <a:avLst/>
          </a:prstGeom>
          <a:noFill/>
        </p:spPr>
        <p:txBody>
          <a:bodyPr wrap="square" rtlCol="0">
            <a:spAutoFit/>
          </a:bodyPr>
          <a:lstStyle/>
          <a:p>
            <a:r>
              <a:rPr lang="en-CA" dirty="0"/>
              <a:t>U9 Coordinator: Chelsea Burgess</a:t>
            </a:r>
          </a:p>
        </p:txBody>
      </p:sp>
    </p:spTree>
    <p:extLst>
      <p:ext uri="{BB962C8B-B14F-4D97-AF65-F5344CB8AC3E}">
        <p14:creationId xmlns:p14="http://schemas.microsoft.com/office/powerpoint/2010/main" val="2211385437"/>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13141</TotalTime>
  <Words>4774</Words>
  <Application>Microsoft Office PowerPoint</Application>
  <PresentationFormat>Widescreen</PresentationFormat>
  <Paragraphs>592</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Wingdings</vt:lpstr>
      <vt:lpstr>Retrospect</vt:lpstr>
      <vt:lpstr>ESMHA Annual General Meeting</vt:lpstr>
      <vt:lpstr>Agenda </vt:lpstr>
      <vt:lpstr>Introduction &amp; Call to Order</vt:lpstr>
      <vt:lpstr>Approval of Minutes from 2019 AGM</vt:lpstr>
      <vt:lpstr>Reports: President</vt:lpstr>
      <vt:lpstr>Reports: President</vt:lpstr>
      <vt:lpstr>Reports: President</vt:lpstr>
      <vt:lpstr>Reports: U7 (IP)</vt:lpstr>
      <vt:lpstr>Reports: U9 (Novice)</vt:lpstr>
      <vt:lpstr>Reports: U11 (Atom)</vt:lpstr>
      <vt:lpstr>Reports: U11 (Atom)</vt:lpstr>
      <vt:lpstr>Reports: U13 (Peewee)</vt:lpstr>
      <vt:lpstr>Reports: U13 (Peewee)</vt:lpstr>
      <vt:lpstr>Reports: U15 (Bantam)</vt:lpstr>
      <vt:lpstr>Reports: U18 (Midget)</vt:lpstr>
      <vt:lpstr>Reports: Female Hockey Coordinator</vt:lpstr>
      <vt:lpstr>Reports: Treasurer</vt:lpstr>
      <vt:lpstr>Reports: Treasurer</vt:lpstr>
      <vt:lpstr>Reports: Treasurer</vt:lpstr>
      <vt:lpstr>Reports: Treasurer</vt:lpstr>
      <vt:lpstr>Reports: Treasurer</vt:lpstr>
      <vt:lpstr>Reports: Registrar</vt:lpstr>
      <vt:lpstr>Reports: Ice Coordinator</vt:lpstr>
      <vt:lpstr>Reports: Budget Coordinator</vt:lpstr>
      <vt:lpstr>Reports: Budget Coordinator</vt:lpstr>
      <vt:lpstr>Q&amp;A</vt:lpstr>
      <vt:lpstr>Elections</vt:lpstr>
      <vt:lpstr>Proposed Bylaw Changes - Vote</vt:lpstr>
      <vt:lpstr>Proposed Bylaw Changes - Vote</vt:lpstr>
      <vt:lpstr>Adjournment</vt:lpstr>
    </vt:vector>
  </TitlesOfParts>
  <Company>Ultra Electronics Maritime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ESMHA Exec. Meeting</dc:title>
  <dc:creator>Lowery, Andrew</dc:creator>
  <cp:lastModifiedBy>GINA DUNN</cp:lastModifiedBy>
  <cp:revision>40</cp:revision>
  <dcterms:created xsi:type="dcterms:W3CDTF">2020-07-05T18:22:24Z</dcterms:created>
  <dcterms:modified xsi:type="dcterms:W3CDTF">2022-08-17T06:31:00Z</dcterms:modified>
</cp:coreProperties>
</file>