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9" r:id="rId13"/>
    <p:sldId id="270" r:id="rId14"/>
    <p:sldId id="293" r:id="rId15"/>
    <p:sldId id="272" r:id="rId16"/>
    <p:sldId id="295" r:id="rId17"/>
    <p:sldId id="273" r:id="rId18"/>
    <p:sldId id="296" r:id="rId19"/>
    <p:sldId id="276" r:id="rId20"/>
    <p:sldId id="277" r:id="rId21"/>
    <p:sldId id="278" r:id="rId22"/>
    <p:sldId id="294" r:id="rId23"/>
    <p:sldId id="280" r:id="rId24"/>
    <p:sldId id="284" r:id="rId25"/>
    <p:sldId id="285" r:id="rId26"/>
    <p:sldId id="28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9" autoAdjust="0"/>
    <p:restoredTop sz="94660"/>
  </p:normalViewPr>
  <p:slideViewPr>
    <p:cSldViewPr snapToGrid="0">
      <p:cViewPr varScale="1">
        <p:scale>
          <a:sx n="69" d="100"/>
          <a:sy n="69" d="100"/>
        </p:scale>
        <p:origin x="6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C4C16D-AAA6-4B06-BFB2-97E21060397D}" type="datetimeFigureOut">
              <a:rPr lang="en-CA" smtClean="0"/>
              <a:t>2021-06-13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4781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C4C16D-AAA6-4B06-BFB2-97E21060397D}" type="datetimeFigureOut">
              <a:rPr lang="en-CA" smtClean="0"/>
              <a:t>2021-06-13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264692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C4C16D-AAA6-4B06-BFB2-97E21060397D}" type="datetimeFigureOut">
              <a:rPr lang="en-CA" smtClean="0"/>
              <a:t>2021-06-13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2894133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C4C16D-AAA6-4B06-BFB2-97E21060397D}" type="datetimeFigureOut">
              <a:rPr lang="en-CA" smtClean="0"/>
              <a:t>2021-06-13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3527441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C4C16D-AAA6-4B06-BFB2-97E21060397D}" type="datetimeFigureOut">
              <a:rPr lang="en-CA" smtClean="0"/>
              <a:t>2021-06-13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8590576-E137-45D5-973E-E75C9E53BF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49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C4C16D-AAA6-4B06-BFB2-97E21060397D}" type="datetimeFigureOut">
              <a:rPr lang="en-CA" smtClean="0"/>
              <a:t>2021-06-13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262780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C4C16D-AAA6-4B06-BFB2-97E21060397D}" type="datetimeFigureOut">
              <a:rPr lang="en-CA" smtClean="0"/>
              <a:t>2021-06-13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193429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C4C16D-AAA6-4B06-BFB2-97E21060397D}" type="datetimeFigureOut">
              <a:rPr lang="en-CA" smtClean="0"/>
              <a:t>2021-06-13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180117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4C4C16D-AAA6-4B06-BFB2-97E21060397D}" type="datetimeFigureOut">
              <a:rPr lang="en-CA" smtClean="0"/>
              <a:t>2021-06-13</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276631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4C4C16D-AAA6-4B06-BFB2-97E21060397D}" type="datetimeFigureOut">
              <a:rPr lang="en-CA" smtClean="0"/>
              <a:t>2021-06-13</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8590576-E137-45D5-973E-E75C9E53BF69}" type="slidenum">
              <a:rPr lang="en-CA" smtClean="0"/>
              <a:t>‹#›</a:t>
            </a:fld>
            <a:endParaRPr lang="en-CA"/>
          </a:p>
        </p:txBody>
      </p:sp>
    </p:spTree>
    <p:extLst>
      <p:ext uri="{BB962C8B-B14F-4D97-AF65-F5344CB8AC3E}">
        <p14:creationId xmlns:p14="http://schemas.microsoft.com/office/powerpoint/2010/main" val="1852846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4C4C16D-AAA6-4B06-BFB2-97E21060397D}" type="datetimeFigureOut">
              <a:rPr lang="en-CA" smtClean="0"/>
              <a:t>2021-06-13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8590576-E137-45D5-973E-E75C9E53BF69}" type="slidenum">
              <a:rPr lang="en-CA" smtClean="0"/>
              <a:t>‹#›</a:t>
            </a:fld>
            <a:endParaRPr lang="en-CA"/>
          </a:p>
        </p:txBody>
      </p:sp>
    </p:spTree>
    <p:extLst>
      <p:ext uri="{BB962C8B-B14F-4D97-AF65-F5344CB8AC3E}">
        <p14:creationId xmlns:p14="http://schemas.microsoft.com/office/powerpoint/2010/main" val="408087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4C4C16D-AAA6-4B06-BFB2-97E21060397D}" type="datetimeFigureOut">
              <a:rPr lang="en-CA" smtClean="0"/>
              <a:t>2021-06-13</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8590576-E137-45D5-973E-E75C9E53BF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617961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smha.goalline.ca/files/esmha_agm_11_8_2020_v32.pdf" TargetMode="External"/><Relationship Id="rId2" Type="http://schemas.openxmlformats.org/officeDocument/2006/relationships/hyperlink" Target="http://esmha.goalline.ca/files/draft_esmha_agm_minutes__aug_11,_2020.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ESMHA Annual General Meeting</a:t>
            </a:r>
          </a:p>
        </p:txBody>
      </p:sp>
      <p:sp>
        <p:nvSpPr>
          <p:cNvPr id="3" name="Subtitle 2"/>
          <p:cNvSpPr>
            <a:spLocks noGrp="1"/>
          </p:cNvSpPr>
          <p:nvPr>
            <p:ph type="subTitle" idx="1"/>
          </p:nvPr>
        </p:nvSpPr>
        <p:spPr/>
        <p:txBody>
          <a:bodyPr/>
          <a:lstStyle/>
          <a:p>
            <a:r>
              <a:rPr lang="en-CA" dirty="0"/>
              <a:t>June 13, 2021</a:t>
            </a:r>
          </a:p>
        </p:txBody>
      </p:sp>
      <p:pic>
        <p:nvPicPr>
          <p:cNvPr id="1026"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7676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U15 (Bantam)</a:t>
            </a:r>
          </a:p>
        </p:txBody>
      </p:sp>
      <p:sp>
        <p:nvSpPr>
          <p:cNvPr id="3" name="Content Placeholder 2"/>
          <p:cNvSpPr>
            <a:spLocks noGrp="1"/>
          </p:cNvSpPr>
          <p:nvPr>
            <p:ph idx="1"/>
          </p:nvPr>
        </p:nvSpPr>
        <p:spPr>
          <a:xfrm>
            <a:off x="145144" y="1845734"/>
            <a:ext cx="11752240" cy="4023360"/>
          </a:xfrm>
        </p:spPr>
        <p:txBody>
          <a:bodyPr>
            <a:normAutofit/>
          </a:bodyPr>
          <a:lstStyle/>
          <a:p>
            <a:pPr marL="0" indent="0">
              <a:buNone/>
            </a:pPr>
            <a:r>
              <a:rPr lang="en-US" dirty="0"/>
              <a:t>U15 had a challenging year with respect to numbers.</a:t>
            </a:r>
          </a:p>
          <a:p>
            <a:pPr marL="0" indent="0">
              <a:buNone/>
            </a:pPr>
            <a:r>
              <a:rPr lang="en-US" b="1" dirty="0">
                <a:solidFill>
                  <a:schemeClr val="accent1"/>
                </a:solidFill>
              </a:rPr>
              <a:t>U15 C – </a:t>
            </a:r>
            <a:r>
              <a:rPr lang="en-US" dirty="0"/>
              <a:t>9 skaters and 1 goalie, the team suffered a season of loss and frustration with a small bench.  The team had 22 losses and 0 wins.  The exhaustion the players felt was overwhelming by both players and parents.</a:t>
            </a:r>
          </a:p>
          <a:p>
            <a:pPr marL="0" indent="0">
              <a:buNone/>
            </a:pPr>
            <a:r>
              <a:rPr lang="en-US" b="1" dirty="0">
                <a:solidFill>
                  <a:schemeClr val="accent1"/>
                </a:solidFill>
              </a:rPr>
              <a:t>U15 B – </a:t>
            </a:r>
            <a:r>
              <a:rPr lang="en-US" dirty="0"/>
              <a:t>11 skaters and 1 goalie.  They too had a difficult season affected by a small bench resulting in only 2 wins and exhausted players by the end of the 2</a:t>
            </a:r>
            <a:r>
              <a:rPr lang="en-US" baseline="30000" dirty="0"/>
              <a:t>nd</a:t>
            </a:r>
            <a:r>
              <a:rPr lang="en-US" dirty="0"/>
              <a:t> period every game.  The team had 19 losses and 2 wins.  </a:t>
            </a:r>
            <a:r>
              <a:rPr lang="en-US" i="1" dirty="0"/>
              <a:t>“The team seemed to hold it together pretty good until part way through the 2</a:t>
            </a:r>
            <a:r>
              <a:rPr lang="en-US" i="1" baseline="30000" dirty="0"/>
              <a:t>nd</a:t>
            </a:r>
            <a:r>
              <a:rPr lang="en-US" i="1" dirty="0"/>
              <a:t> period, I feel that’s when the exhaustion of having such a small team hit them.” </a:t>
            </a:r>
          </a:p>
          <a:p>
            <a:pPr marL="0" indent="0">
              <a:buNone/>
            </a:pPr>
            <a:r>
              <a:rPr lang="en-US" b="1" dirty="0">
                <a:solidFill>
                  <a:schemeClr val="accent1"/>
                </a:solidFill>
              </a:rPr>
              <a:t>U15 A – </a:t>
            </a:r>
            <a:r>
              <a:rPr lang="en-US" dirty="0"/>
              <a:t>13 skaters and 2 goalies.  Overall 9 wins, 15 losses and 4 ties.  Overall it was a challenging season dealing with COVID and the stoppage and lack of travel and tournaments.  The kids really seemed to miss out with this and the team unity/bonding from these activities.  Parents felt disconnected from the season overall as well.</a:t>
            </a:r>
            <a:endParaRPr lang="en-US" b="1" dirty="0"/>
          </a:p>
          <a:p>
            <a:pPr marL="0" indent="0">
              <a:buNone/>
            </a:pPr>
            <a:endParaRPr lang="en-US" dirty="0"/>
          </a:p>
          <a:p>
            <a:pPr>
              <a:buFontTx/>
              <a:buChar char="-"/>
            </a:pPr>
            <a:endParaRPr lang="en-CA" dirty="0">
              <a:solidFill>
                <a:schemeClr val="tx1"/>
              </a:solidFill>
            </a:endParaRPr>
          </a:p>
          <a:p>
            <a:endParaRPr lang="en-CA" dirty="0"/>
          </a:p>
          <a:p>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3450771" cy="369332"/>
          </a:xfrm>
          <a:prstGeom prst="rect">
            <a:avLst/>
          </a:prstGeom>
          <a:noFill/>
        </p:spPr>
        <p:txBody>
          <a:bodyPr wrap="square" rtlCol="0">
            <a:spAutoFit/>
          </a:bodyPr>
          <a:lstStyle/>
          <a:p>
            <a:r>
              <a:rPr lang="en-CA" dirty="0"/>
              <a:t>U15 Coordinator: Tracey Avery</a:t>
            </a:r>
          </a:p>
        </p:txBody>
      </p:sp>
    </p:spTree>
    <p:extLst>
      <p:ext uri="{BB962C8B-B14F-4D97-AF65-F5344CB8AC3E}">
        <p14:creationId xmlns:p14="http://schemas.microsoft.com/office/powerpoint/2010/main" val="509228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U18 (Midget)</a:t>
            </a:r>
          </a:p>
        </p:txBody>
      </p:sp>
      <p:sp>
        <p:nvSpPr>
          <p:cNvPr id="3" name="Content Placeholder 2"/>
          <p:cNvSpPr>
            <a:spLocks noGrp="1"/>
          </p:cNvSpPr>
          <p:nvPr>
            <p:ph idx="1"/>
          </p:nvPr>
        </p:nvSpPr>
        <p:spPr>
          <a:xfrm>
            <a:off x="313900" y="1845734"/>
            <a:ext cx="11583484" cy="4023360"/>
          </a:xfrm>
        </p:spPr>
        <p:txBody>
          <a:bodyPr>
            <a:noAutofit/>
          </a:bodyPr>
          <a:lstStyle/>
          <a:p>
            <a:pPr algn="l">
              <a:spcBef>
                <a:spcPts val="0"/>
              </a:spcBef>
              <a:spcAft>
                <a:spcPts val="0"/>
              </a:spcAft>
            </a:pPr>
            <a:r>
              <a:rPr lang="en-CA" sz="1600" b="0" i="0" dirty="0">
                <a:solidFill>
                  <a:srgbClr val="222222"/>
                </a:solidFill>
                <a:effectLst/>
              </a:rPr>
              <a:t>U18 Season 2020-21</a:t>
            </a:r>
          </a:p>
          <a:p>
            <a:pPr algn="l">
              <a:spcBef>
                <a:spcPts val="0"/>
              </a:spcBef>
              <a:spcAft>
                <a:spcPts val="0"/>
              </a:spcAft>
            </a:pPr>
            <a:br>
              <a:rPr lang="en-CA" sz="1600" dirty="0"/>
            </a:br>
            <a:r>
              <a:rPr lang="en-CA" sz="1600" b="0" i="0" dirty="0">
                <a:solidFill>
                  <a:srgbClr val="222222"/>
                </a:solidFill>
                <a:effectLst/>
              </a:rPr>
              <a:t>36 registered </a:t>
            </a:r>
          </a:p>
          <a:p>
            <a:pPr algn="l">
              <a:spcBef>
                <a:spcPts val="0"/>
              </a:spcBef>
              <a:spcAft>
                <a:spcPts val="0"/>
              </a:spcAft>
            </a:pPr>
            <a:r>
              <a:rPr lang="en-CA" sz="1600" b="0" i="0" dirty="0">
                <a:solidFill>
                  <a:srgbClr val="222222"/>
                </a:solidFill>
                <a:effectLst/>
              </a:rPr>
              <a:t>14 left to play High School</a:t>
            </a:r>
          </a:p>
          <a:p>
            <a:pPr algn="l">
              <a:spcBef>
                <a:spcPts val="0"/>
              </a:spcBef>
              <a:spcAft>
                <a:spcPts val="0"/>
              </a:spcAft>
            </a:pPr>
            <a:r>
              <a:rPr lang="en-CA" sz="1600" b="0" i="0" dirty="0">
                <a:solidFill>
                  <a:srgbClr val="222222"/>
                </a:solidFill>
                <a:effectLst/>
              </a:rPr>
              <a:t>6 released to play elsewhere</a:t>
            </a:r>
          </a:p>
          <a:p>
            <a:pPr algn="l">
              <a:spcBef>
                <a:spcPts val="0"/>
              </a:spcBef>
              <a:spcAft>
                <a:spcPts val="0"/>
              </a:spcAft>
            </a:pPr>
            <a:r>
              <a:rPr lang="en-CA" sz="1600" dirty="0">
                <a:solidFill>
                  <a:srgbClr val="222222"/>
                </a:solidFill>
              </a:rPr>
              <a:t>1 quit</a:t>
            </a:r>
            <a:endParaRPr lang="en-CA" sz="1600" b="0" i="0" dirty="0">
              <a:solidFill>
                <a:srgbClr val="222222"/>
              </a:solidFill>
              <a:effectLst/>
            </a:endParaRPr>
          </a:p>
          <a:p>
            <a:pPr algn="l">
              <a:spcBef>
                <a:spcPts val="0"/>
              </a:spcBef>
              <a:spcAft>
                <a:spcPts val="0"/>
              </a:spcAft>
            </a:pPr>
            <a:br>
              <a:rPr lang="en-CA" sz="1600" dirty="0"/>
            </a:br>
            <a:r>
              <a:rPr lang="en-CA" sz="1600" b="0" i="0" dirty="0">
                <a:solidFill>
                  <a:srgbClr val="222222"/>
                </a:solidFill>
                <a:effectLst/>
              </a:rPr>
              <a:t>15 played U18C </a:t>
            </a:r>
          </a:p>
          <a:p>
            <a:pPr algn="l">
              <a:spcBef>
                <a:spcPts val="0"/>
              </a:spcBef>
              <a:spcAft>
                <a:spcPts val="0"/>
              </a:spcAft>
            </a:pPr>
            <a:br>
              <a:rPr lang="en-CA" sz="1600" dirty="0"/>
            </a:br>
            <a:r>
              <a:rPr lang="en-CA" sz="1600" b="0" i="0" dirty="0">
                <a:solidFill>
                  <a:srgbClr val="222222"/>
                </a:solidFill>
                <a:effectLst/>
              </a:rPr>
              <a:t>U18A was not offered this year due to our lower numbers.</a:t>
            </a:r>
          </a:p>
          <a:p>
            <a:pPr algn="l">
              <a:spcBef>
                <a:spcPts val="0"/>
              </a:spcBef>
              <a:spcAft>
                <a:spcPts val="0"/>
              </a:spcAft>
            </a:pPr>
            <a:br>
              <a:rPr lang="en-CA" sz="1600" dirty="0"/>
            </a:br>
            <a:r>
              <a:rPr lang="en-CA" sz="1600" b="0" i="0" dirty="0">
                <a:solidFill>
                  <a:srgbClr val="222222"/>
                </a:solidFill>
                <a:effectLst/>
              </a:rPr>
              <a:t>The U18C Mariners had a bit of a challenging start to due player movement. They had a dedicated team, and great coaches. Players had perfect attendance at games and practices. Game play was kept clean and players were held accountable for their actions on and off the ice.</a:t>
            </a:r>
          </a:p>
          <a:p>
            <a:pPr algn="l">
              <a:spcBef>
                <a:spcPts val="0"/>
              </a:spcBef>
              <a:spcAft>
                <a:spcPts val="0"/>
              </a:spcAft>
            </a:pPr>
            <a:br>
              <a:rPr lang="en-CA" sz="1600" dirty="0"/>
            </a:br>
            <a:r>
              <a:rPr lang="en-CA" sz="1600" b="0" i="0" dirty="0">
                <a:solidFill>
                  <a:srgbClr val="222222"/>
                </a:solidFill>
                <a:effectLst/>
              </a:rPr>
              <a:t>We are hoping this has a positive effect on the stigmatism that surrounded the U18C team for years past and hopefully will encourage players to play hockey again knowing they can have a successful season at any level.</a:t>
            </a:r>
          </a:p>
          <a:p>
            <a:br>
              <a:rPr lang="en-US" sz="1600" dirty="0"/>
            </a:br>
            <a:endParaRPr lang="en-CA" sz="1600" dirty="0">
              <a:solidFill>
                <a:schemeClr val="tx1"/>
              </a:solidFill>
            </a:endParaRPr>
          </a:p>
          <a:p>
            <a:endParaRPr lang="en-CA" sz="1600" dirty="0"/>
          </a:p>
          <a:p>
            <a:pPr marL="0" indent="0">
              <a:buNone/>
            </a:pPr>
            <a:endParaRPr lang="en-CA" sz="16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3624943" cy="369332"/>
          </a:xfrm>
          <a:prstGeom prst="rect">
            <a:avLst/>
          </a:prstGeom>
          <a:noFill/>
        </p:spPr>
        <p:txBody>
          <a:bodyPr wrap="square" rtlCol="0">
            <a:spAutoFit/>
          </a:bodyPr>
          <a:lstStyle/>
          <a:p>
            <a:r>
              <a:rPr lang="en-CA" dirty="0"/>
              <a:t>U18 Coordinator: Shannon </a:t>
            </a:r>
            <a:r>
              <a:rPr lang="en-CA" dirty="0" err="1"/>
              <a:t>Karsten</a:t>
            </a:r>
            <a:endParaRPr lang="en-CA" dirty="0"/>
          </a:p>
        </p:txBody>
      </p:sp>
    </p:spTree>
    <p:extLst>
      <p:ext uri="{BB962C8B-B14F-4D97-AF65-F5344CB8AC3E}">
        <p14:creationId xmlns:p14="http://schemas.microsoft.com/office/powerpoint/2010/main" val="4185571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Female Hockey Coordinator</a:t>
            </a:r>
          </a:p>
        </p:txBody>
      </p:sp>
      <p:sp>
        <p:nvSpPr>
          <p:cNvPr id="3" name="Content Placeholder 2"/>
          <p:cNvSpPr>
            <a:spLocks noGrp="1"/>
          </p:cNvSpPr>
          <p:nvPr>
            <p:ph idx="1"/>
          </p:nvPr>
        </p:nvSpPr>
        <p:spPr>
          <a:xfrm>
            <a:off x="181156" y="1845734"/>
            <a:ext cx="11716228" cy="4023360"/>
          </a:xfrm>
        </p:spPr>
        <p:txBody>
          <a:bodyPr>
            <a:noAutofit/>
          </a:bodyPr>
          <a:lstStyle/>
          <a:p>
            <a:pPr marL="355600" indent="-355600">
              <a:spcBef>
                <a:spcPts val="0"/>
              </a:spcBef>
              <a:spcAft>
                <a:spcPts val="0"/>
              </a:spcAft>
              <a:buFont typeface="Wingdings" panose="05000000000000000000" pitchFamily="2" charset="2"/>
              <a:buChar char="§"/>
            </a:pPr>
            <a:r>
              <a:rPr lang="en-US" sz="1600" dirty="0"/>
              <a:t>TBD</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Female Hockey Coordinator: Paul Anderson</a:t>
            </a:r>
          </a:p>
        </p:txBody>
      </p:sp>
      <p:sp>
        <p:nvSpPr>
          <p:cNvPr id="7" name="TextBox 6">
            <a:extLst>
              <a:ext uri="{FF2B5EF4-FFF2-40B4-BE49-F238E27FC236}">
                <a16:creationId xmlns:a16="http://schemas.microsoft.com/office/drawing/2014/main" id="{69F88094-F565-4EC8-9738-08EA3A2C816A}"/>
              </a:ext>
            </a:extLst>
          </p:cNvPr>
          <p:cNvSpPr txBox="1"/>
          <p:nvPr/>
        </p:nvSpPr>
        <p:spPr>
          <a:xfrm rot="19972088">
            <a:off x="3325091" y="2479964"/>
            <a:ext cx="5430982" cy="830997"/>
          </a:xfrm>
          <a:prstGeom prst="rect">
            <a:avLst/>
          </a:prstGeom>
          <a:noFill/>
          <a:ln w="38100">
            <a:solidFill>
              <a:srgbClr val="FF0000"/>
            </a:solidFill>
          </a:ln>
        </p:spPr>
        <p:txBody>
          <a:bodyPr wrap="square" rtlCol="0">
            <a:spAutoFit/>
          </a:bodyPr>
          <a:lstStyle/>
          <a:p>
            <a:pPr algn="ctr"/>
            <a:r>
              <a:rPr lang="en-CA" sz="4800" b="1" dirty="0">
                <a:solidFill>
                  <a:srgbClr val="FF0000"/>
                </a:solidFill>
              </a:rPr>
              <a:t>Update as Required</a:t>
            </a:r>
          </a:p>
        </p:txBody>
      </p:sp>
    </p:spTree>
    <p:extLst>
      <p:ext uri="{BB962C8B-B14F-4D97-AF65-F5344CB8AC3E}">
        <p14:creationId xmlns:p14="http://schemas.microsoft.com/office/powerpoint/2010/main" val="4077991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Treasurer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Treasurer: Lynn Humphreys</a:t>
            </a:r>
          </a:p>
        </p:txBody>
      </p:sp>
      <p:pic>
        <p:nvPicPr>
          <p:cNvPr id="11" name="Picture 10">
            <a:extLst>
              <a:ext uri="{FF2B5EF4-FFF2-40B4-BE49-F238E27FC236}">
                <a16:creationId xmlns:a16="http://schemas.microsoft.com/office/drawing/2014/main" id="{BF871B05-C54F-4B18-A2EA-F0CB181EB501}"/>
              </a:ext>
            </a:extLst>
          </p:cNvPr>
          <p:cNvPicPr>
            <a:picLocks noChangeAspect="1"/>
          </p:cNvPicPr>
          <p:nvPr/>
        </p:nvPicPr>
        <p:blipFill>
          <a:blip r:embed="rId3"/>
          <a:stretch>
            <a:fillRect/>
          </a:stretch>
        </p:blipFill>
        <p:spPr>
          <a:xfrm>
            <a:off x="1615115" y="1833654"/>
            <a:ext cx="4152900" cy="4200525"/>
          </a:xfrm>
          <a:prstGeom prst="rect">
            <a:avLst/>
          </a:prstGeom>
        </p:spPr>
      </p:pic>
      <p:pic>
        <p:nvPicPr>
          <p:cNvPr id="13" name="Picture 12">
            <a:extLst>
              <a:ext uri="{FF2B5EF4-FFF2-40B4-BE49-F238E27FC236}">
                <a16:creationId xmlns:a16="http://schemas.microsoft.com/office/drawing/2014/main" id="{4DA40939-BD4B-4F80-840D-A10B00CF06F2}"/>
              </a:ext>
            </a:extLst>
          </p:cNvPr>
          <p:cNvPicPr>
            <a:picLocks noChangeAspect="1"/>
          </p:cNvPicPr>
          <p:nvPr/>
        </p:nvPicPr>
        <p:blipFill>
          <a:blip r:embed="rId4"/>
          <a:stretch>
            <a:fillRect/>
          </a:stretch>
        </p:blipFill>
        <p:spPr>
          <a:xfrm>
            <a:off x="6423986" y="652462"/>
            <a:ext cx="4181475" cy="5553075"/>
          </a:xfrm>
          <a:prstGeom prst="rect">
            <a:avLst/>
          </a:prstGeom>
        </p:spPr>
      </p:pic>
    </p:spTree>
    <p:extLst>
      <p:ext uri="{BB962C8B-B14F-4D97-AF65-F5344CB8AC3E}">
        <p14:creationId xmlns:p14="http://schemas.microsoft.com/office/powerpoint/2010/main" val="1570549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36C48F97-73D0-4046-B4F7-DC66BA5BE3EC}"/>
              </a:ext>
            </a:extLst>
          </p:cNvPr>
          <p:cNvPicPr>
            <a:picLocks noChangeAspect="1"/>
          </p:cNvPicPr>
          <p:nvPr/>
        </p:nvPicPr>
        <p:blipFill>
          <a:blip r:embed="rId2"/>
          <a:stretch>
            <a:fillRect/>
          </a:stretch>
        </p:blipFill>
        <p:spPr>
          <a:xfrm>
            <a:off x="7953375" y="3006091"/>
            <a:ext cx="4238625" cy="2114550"/>
          </a:xfrm>
          <a:prstGeom prst="rect">
            <a:avLst/>
          </a:prstGeom>
        </p:spPr>
      </p:pic>
      <p:pic>
        <p:nvPicPr>
          <p:cNvPr id="17" name="Picture 16">
            <a:extLst>
              <a:ext uri="{FF2B5EF4-FFF2-40B4-BE49-F238E27FC236}">
                <a16:creationId xmlns:a16="http://schemas.microsoft.com/office/drawing/2014/main" id="{F713B58A-DB53-4AE3-93AF-3465B6B5284C}"/>
              </a:ext>
            </a:extLst>
          </p:cNvPr>
          <p:cNvPicPr>
            <a:picLocks noChangeAspect="1"/>
          </p:cNvPicPr>
          <p:nvPr/>
        </p:nvPicPr>
        <p:blipFill rotWithShape="1">
          <a:blip r:embed="rId3"/>
          <a:srcRect t="67708"/>
          <a:stretch/>
        </p:blipFill>
        <p:spPr>
          <a:xfrm>
            <a:off x="4038600" y="1835730"/>
            <a:ext cx="4114800" cy="1593270"/>
          </a:xfrm>
          <a:prstGeom prst="rect">
            <a:avLst/>
          </a:prstGeom>
        </p:spPr>
      </p:pic>
      <p:sp>
        <p:nvSpPr>
          <p:cNvPr id="2" name="Title 1"/>
          <p:cNvSpPr>
            <a:spLocks noGrp="1"/>
          </p:cNvSpPr>
          <p:nvPr>
            <p:ph type="title"/>
          </p:nvPr>
        </p:nvSpPr>
        <p:spPr/>
        <p:txBody>
          <a:bodyPr/>
          <a:lstStyle/>
          <a:p>
            <a:r>
              <a:rPr lang="en-CA" dirty="0"/>
              <a:t>Reports: Treasurer</a:t>
            </a:r>
          </a:p>
        </p:txBody>
      </p:sp>
      <p:pic>
        <p:nvPicPr>
          <p:cNvPr id="4" name="Picture 2" descr="Eastern Shore Minor Hockey Associ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Treasurer: Lynn Humphreys</a:t>
            </a:r>
          </a:p>
        </p:txBody>
      </p:sp>
      <p:pic>
        <p:nvPicPr>
          <p:cNvPr id="10" name="Picture 9">
            <a:extLst>
              <a:ext uri="{FF2B5EF4-FFF2-40B4-BE49-F238E27FC236}">
                <a16:creationId xmlns:a16="http://schemas.microsoft.com/office/drawing/2014/main" id="{D048C6D7-4E91-4A73-B64F-BA01FF3C76C3}"/>
              </a:ext>
            </a:extLst>
          </p:cNvPr>
          <p:cNvPicPr>
            <a:picLocks noChangeAspect="1"/>
          </p:cNvPicPr>
          <p:nvPr/>
        </p:nvPicPr>
        <p:blipFill>
          <a:blip r:embed="rId5"/>
          <a:stretch>
            <a:fillRect/>
          </a:stretch>
        </p:blipFill>
        <p:spPr>
          <a:xfrm>
            <a:off x="0" y="1805595"/>
            <a:ext cx="3600450" cy="981075"/>
          </a:xfrm>
          <a:prstGeom prst="rect">
            <a:avLst/>
          </a:prstGeom>
        </p:spPr>
      </p:pic>
      <p:pic>
        <p:nvPicPr>
          <p:cNvPr id="12" name="Picture 11">
            <a:extLst>
              <a:ext uri="{FF2B5EF4-FFF2-40B4-BE49-F238E27FC236}">
                <a16:creationId xmlns:a16="http://schemas.microsoft.com/office/drawing/2014/main" id="{58FD19E4-040C-45A3-AFC5-B1996731F1B5}"/>
              </a:ext>
            </a:extLst>
          </p:cNvPr>
          <p:cNvPicPr>
            <a:picLocks noChangeAspect="1"/>
          </p:cNvPicPr>
          <p:nvPr/>
        </p:nvPicPr>
        <p:blipFill rotWithShape="1">
          <a:blip r:embed="rId3"/>
          <a:srcRect b="32812"/>
          <a:stretch/>
        </p:blipFill>
        <p:spPr>
          <a:xfrm>
            <a:off x="-1" y="2786670"/>
            <a:ext cx="4114800" cy="3315046"/>
          </a:xfrm>
          <a:prstGeom prst="rect">
            <a:avLst/>
          </a:prstGeom>
        </p:spPr>
      </p:pic>
      <p:pic>
        <p:nvPicPr>
          <p:cNvPr id="14" name="Picture 13">
            <a:extLst>
              <a:ext uri="{FF2B5EF4-FFF2-40B4-BE49-F238E27FC236}">
                <a16:creationId xmlns:a16="http://schemas.microsoft.com/office/drawing/2014/main" id="{DF456E96-931B-49D3-8EB6-32D9C74FBFF8}"/>
              </a:ext>
            </a:extLst>
          </p:cNvPr>
          <p:cNvPicPr>
            <a:picLocks noChangeAspect="1"/>
          </p:cNvPicPr>
          <p:nvPr/>
        </p:nvPicPr>
        <p:blipFill>
          <a:blip r:embed="rId6"/>
          <a:stretch>
            <a:fillRect/>
          </a:stretch>
        </p:blipFill>
        <p:spPr>
          <a:xfrm>
            <a:off x="4086225" y="3454154"/>
            <a:ext cx="4067175" cy="2428875"/>
          </a:xfrm>
          <a:prstGeom prst="rect">
            <a:avLst/>
          </a:prstGeom>
        </p:spPr>
      </p:pic>
    </p:spTree>
    <p:extLst>
      <p:ext uri="{BB962C8B-B14F-4D97-AF65-F5344CB8AC3E}">
        <p14:creationId xmlns:p14="http://schemas.microsoft.com/office/powerpoint/2010/main" val="3935121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Registrar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 y="0"/>
            <a:ext cx="4757057" cy="369332"/>
          </a:xfrm>
          <a:prstGeom prst="rect">
            <a:avLst/>
          </a:prstGeom>
          <a:noFill/>
        </p:spPr>
        <p:txBody>
          <a:bodyPr wrap="square" rtlCol="0">
            <a:spAutoFit/>
          </a:bodyPr>
          <a:lstStyle/>
          <a:p>
            <a:r>
              <a:rPr lang="en-CA" dirty="0"/>
              <a:t>Registrar: Janie Conrad</a:t>
            </a:r>
          </a:p>
        </p:txBody>
      </p:sp>
      <p:graphicFrame>
        <p:nvGraphicFramePr>
          <p:cNvPr id="7" name="Table 6">
            <a:extLst>
              <a:ext uri="{FF2B5EF4-FFF2-40B4-BE49-F238E27FC236}">
                <a16:creationId xmlns:a16="http://schemas.microsoft.com/office/drawing/2014/main" id="{4A624E5C-2D78-4A41-83CF-3F1EDE3D23D4}"/>
              </a:ext>
            </a:extLst>
          </p:cNvPr>
          <p:cNvGraphicFramePr>
            <a:graphicFrameLocks noGrp="1"/>
          </p:cNvGraphicFramePr>
          <p:nvPr>
            <p:extLst>
              <p:ext uri="{D42A27DB-BD31-4B8C-83A1-F6EECF244321}">
                <p14:modId xmlns:p14="http://schemas.microsoft.com/office/powerpoint/2010/main" val="3253210951"/>
              </p:ext>
            </p:extLst>
          </p:nvPr>
        </p:nvGraphicFramePr>
        <p:xfrm>
          <a:off x="294616" y="2023963"/>
          <a:ext cx="6679748" cy="4159435"/>
        </p:xfrm>
        <a:graphic>
          <a:graphicData uri="http://schemas.openxmlformats.org/drawingml/2006/table">
            <a:tbl>
              <a:tblPr/>
              <a:tblGrid>
                <a:gridCol w="707573">
                  <a:extLst>
                    <a:ext uri="{9D8B030D-6E8A-4147-A177-3AD203B41FA5}">
                      <a16:colId xmlns:a16="http://schemas.microsoft.com/office/drawing/2014/main" val="2004647142"/>
                    </a:ext>
                  </a:extLst>
                </a:gridCol>
                <a:gridCol w="1358033">
                  <a:extLst>
                    <a:ext uri="{9D8B030D-6E8A-4147-A177-3AD203B41FA5}">
                      <a16:colId xmlns:a16="http://schemas.microsoft.com/office/drawing/2014/main" val="3570912997"/>
                    </a:ext>
                  </a:extLst>
                </a:gridCol>
                <a:gridCol w="3337568">
                  <a:extLst>
                    <a:ext uri="{9D8B030D-6E8A-4147-A177-3AD203B41FA5}">
                      <a16:colId xmlns:a16="http://schemas.microsoft.com/office/drawing/2014/main" val="1199246766"/>
                    </a:ext>
                  </a:extLst>
                </a:gridCol>
                <a:gridCol w="1276574">
                  <a:extLst>
                    <a:ext uri="{9D8B030D-6E8A-4147-A177-3AD203B41FA5}">
                      <a16:colId xmlns:a16="http://schemas.microsoft.com/office/drawing/2014/main" val="1150299707"/>
                    </a:ext>
                  </a:extLst>
                </a:gridCol>
              </a:tblGrid>
              <a:tr h="821377">
                <a:tc>
                  <a:txBody>
                    <a:bodyPr/>
                    <a:lstStyle/>
                    <a:p>
                      <a:pPr fontAlgn="t"/>
                      <a:br>
                        <a:rPr lang="en-CA" sz="1800" dirty="0">
                          <a:effectLst/>
                          <a:latin typeface="+mn-lt"/>
                        </a:rPr>
                      </a:br>
                      <a:endParaRPr lang="en-CA" sz="180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800"/>
                        </a:spcAft>
                      </a:pPr>
                      <a:r>
                        <a:rPr lang="en-CA" sz="1800" b="1" i="0" u="none" strike="noStrike" dirty="0">
                          <a:solidFill>
                            <a:srgbClr val="000000"/>
                          </a:solidFill>
                          <a:effectLst/>
                          <a:latin typeface="+mn-lt"/>
                        </a:rPr>
                        <a:t>Pre-Registered</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800"/>
                        </a:spcAft>
                      </a:pPr>
                      <a:r>
                        <a:rPr lang="en-CA" sz="1800" b="1" i="0" u="none" strike="noStrike" dirty="0">
                          <a:solidFill>
                            <a:srgbClr val="000000"/>
                          </a:solidFill>
                          <a:effectLst/>
                          <a:latin typeface="+mn-lt"/>
                        </a:rPr>
                        <a:t>Did not play full season with ESMHA</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800"/>
                        </a:spcAft>
                      </a:pPr>
                      <a:r>
                        <a:rPr lang="en-CA" sz="1800" b="1" i="0" u="none" strike="noStrike" dirty="0">
                          <a:solidFill>
                            <a:srgbClr val="000000"/>
                          </a:solidFill>
                          <a:effectLst/>
                          <a:latin typeface="+mn-lt"/>
                        </a:rPr>
                        <a:t>Played full Season</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3220309612"/>
                  </a:ext>
                </a:extLst>
              </a:tr>
              <a:tr h="552108">
                <a:tc>
                  <a:txBody>
                    <a:bodyPr/>
                    <a:lstStyle/>
                    <a:p>
                      <a:pPr algn="ctr" rtl="0" fontAlgn="t">
                        <a:spcBef>
                          <a:spcPts val="0"/>
                        </a:spcBef>
                        <a:spcAft>
                          <a:spcPts val="800"/>
                        </a:spcAft>
                      </a:pPr>
                      <a:r>
                        <a:rPr lang="en-CA" sz="1800" b="1" i="0" u="none" strike="noStrike" dirty="0">
                          <a:solidFill>
                            <a:srgbClr val="000000"/>
                          </a:solidFill>
                          <a:effectLst/>
                          <a:latin typeface="+mn-lt"/>
                        </a:rPr>
                        <a:t>U7</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dirty="0">
                          <a:solidFill>
                            <a:srgbClr val="000000"/>
                          </a:solidFill>
                          <a:effectLst/>
                          <a:latin typeface="+mn-lt"/>
                        </a:rPr>
                        <a:t>58</a:t>
                      </a: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t"/>
                      <a:br>
                        <a:rPr lang="en-CA" sz="1800" b="0" dirty="0">
                          <a:effectLst/>
                          <a:latin typeface="+mn-lt"/>
                        </a:rPr>
                      </a:b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dirty="0">
                          <a:solidFill>
                            <a:srgbClr val="000000"/>
                          </a:solidFill>
                          <a:effectLst/>
                          <a:latin typeface="+mn-lt"/>
                        </a:rPr>
                        <a:t>58</a:t>
                      </a: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370117"/>
                  </a:ext>
                </a:extLst>
              </a:tr>
              <a:tr h="312905">
                <a:tc>
                  <a:txBody>
                    <a:bodyPr/>
                    <a:lstStyle/>
                    <a:p>
                      <a:pPr algn="ctr" rtl="0" fontAlgn="t">
                        <a:spcBef>
                          <a:spcPts val="0"/>
                        </a:spcBef>
                        <a:spcAft>
                          <a:spcPts val="800"/>
                        </a:spcAft>
                      </a:pPr>
                      <a:r>
                        <a:rPr lang="en-CA" sz="1800" b="1" i="0" u="none" strike="noStrike" dirty="0">
                          <a:solidFill>
                            <a:srgbClr val="000000"/>
                          </a:solidFill>
                          <a:effectLst/>
                          <a:latin typeface="+mn-lt"/>
                        </a:rPr>
                        <a:t>U9</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46</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dirty="0">
                          <a:solidFill>
                            <a:srgbClr val="000000"/>
                          </a:solidFill>
                          <a:effectLst/>
                          <a:latin typeface="+mn-lt"/>
                        </a:rPr>
                        <a:t>1 Quit</a:t>
                      </a: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dirty="0">
                          <a:solidFill>
                            <a:srgbClr val="000000"/>
                          </a:solidFill>
                          <a:effectLst/>
                          <a:latin typeface="+mn-lt"/>
                        </a:rPr>
                        <a:t>45</a:t>
                      </a: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8702469"/>
                  </a:ext>
                </a:extLst>
              </a:tr>
              <a:tr h="312905">
                <a:tc>
                  <a:txBody>
                    <a:bodyPr/>
                    <a:lstStyle/>
                    <a:p>
                      <a:pPr algn="ctr" rtl="0" fontAlgn="t">
                        <a:spcBef>
                          <a:spcPts val="0"/>
                        </a:spcBef>
                        <a:spcAft>
                          <a:spcPts val="800"/>
                        </a:spcAft>
                      </a:pPr>
                      <a:r>
                        <a:rPr lang="en-CA" sz="1800" b="1" i="0" u="none" strike="noStrike" dirty="0">
                          <a:solidFill>
                            <a:srgbClr val="000000"/>
                          </a:solidFill>
                          <a:effectLst/>
                          <a:latin typeface="+mn-lt"/>
                        </a:rPr>
                        <a:t>U11</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37</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2 Town</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dirty="0">
                          <a:solidFill>
                            <a:srgbClr val="000000"/>
                          </a:solidFill>
                          <a:effectLst/>
                          <a:latin typeface="+mn-lt"/>
                        </a:rPr>
                        <a:t>35</a:t>
                      </a: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6753942"/>
                  </a:ext>
                </a:extLst>
              </a:tr>
              <a:tr h="312905">
                <a:tc>
                  <a:txBody>
                    <a:bodyPr/>
                    <a:lstStyle/>
                    <a:p>
                      <a:pPr algn="ctr" rtl="0" fontAlgn="t">
                        <a:spcBef>
                          <a:spcPts val="0"/>
                        </a:spcBef>
                        <a:spcAft>
                          <a:spcPts val="800"/>
                        </a:spcAft>
                      </a:pPr>
                      <a:r>
                        <a:rPr lang="en-CA" sz="1800" b="1" i="0" u="none" strike="noStrike" dirty="0">
                          <a:solidFill>
                            <a:srgbClr val="000000"/>
                          </a:solidFill>
                          <a:effectLst/>
                          <a:latin typeface="+mn-lt"/>
                        </a:rPr>
                        <a:t>U13</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70</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2 Town, 1 Quit</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dirty="0">
                          <a:solidFill>
                            <a:srgbClr val="000000"/>
                          </a:solidFill>
                          <a:effectLst/>
                          <a:latin typeface="+mn-lt"/>
                        </a:rPr>
                        <a:t>67</a:t>
                      </a: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760163"/>
                  </a:ext>
                </a:extLst>
              </a:tr>
              <a:tr h="312905">
                <a:tc>
                  <a:txBody>
                    <a:bodyPr/>
                    <a:lstStyle/>
                    <a:p>
                      <a:pPr algn="ctr" rtl="0" fontAlgn="t">
                        <a:spcBef>
                          <a:spcPts val="0"/>
                        </a:spcBef>
                        <a:spcAft>
                          <a:spcPts val="800"/>
                        </a:spcAft>
                      </a:pPr>
                      <a:r>
                        <a:rPr lang="en-CA" sz="1800" b="1" i="0" u="none" strike="noStrike" dirty="0">
                          <a:solidFill>
                            <a:srgbClr val="000000"/>
                          </a:solidFill>
                          <a:effectLst/>
                          <a:latin typeface="+mn-lt"/>
                        </a:rPr>
                        <a:t>U15</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46</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4 Town, 2 Female, 1 Quit</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dirty="0">
                          <a:solidFill>
                            <a:srgbClr val="000000"/>
                          </a:solidFill>
                          <a:effectLst/>
                          <a:latin typeface="+mn-lt"/>
                        </a:rPr>
                        <a:t>39</a:t>
                      </a: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9965872"/>
                  </a:ext>
                </a:extLst>
              </a:tr>
              <a:tr h="567141">
                <a:tc>
                  <a:txBody>
                    <a:bodyPr/>
                    <a:lstStyle/>
                    <a:p>
                      <a:pPr algn="ctr" rtl="0" fontAlgn="t">
                        <a:spcBef>
                          <a:spcPts val="0"/>
                        </a:spcBef>
                        <a:spcAft>
                          <a:spcPts val="800"/>
                        </a:spcAft>
                      </a:pPr>
                      <a:r>
                        <a:rPr lang="en-CA" sz="1800" b="1" i="0" u="none" strike="noStrike" dirty="0">
                          <a:solidFill>
                            <a:srgbClr val="000000"/>
                          </a:solidFill>
                          <a:effectLst/>
                          <a:latin typeface="+mn-lt"/>
                        </a:rPr>
                        <a:t>U18</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36</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a:solidFill>
                            <a:srgbClr val="000000"/>
                          </a:solidFill>
                          <a:effectLst/>
                          <a:latin typeface="+mn-lt"/>
                        </a:rPr>
                        <a:t>14 High School, 6 Town, 3 Quit</a:t>
                      </a:r>
                      <a:endParaRPr lang="en-CA" sz="1800" b="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800" b="0" i="0" u="none" strike="noStrike" dirty="0">
                          <a:solidFill>
                            <a:srgbClr val="000000"/>
                          </a:solidFill>
                          <a:effectLst/>
                          <a:latin typeface="+mn-lt"/>
                        </a:rPr>
                        <a:t>13</a:t>
                      </a:r>
                      <a:endParaRPr lang="en-CA" sz="1800" b="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9840115"/>
                  </a:ext>
                </a:extLst>
              </a:tr>
              <a:tr h="798827">
                <a:tc>
                  <a:txBody>
                    <a:bodyPr/>
                    <a:lstStyle/>
                    <a:p>
                      <a:pPr fontAlgn="t"/>
                      <a:r>
                        <a:rPr lang="en-CA" sz="1800" b="1" dirty="0">
                          <a:effectLst/>
                          <a:latin typeface="+mn-lt"/>
                        </a:rPr>
                        <a:t>Totals</a:t>
                      </a:r>
                      <a:br>
                        <a:rPr lang="en-CA" sz="1800" dirty="0">
                          <a:effectLst/>
                          <a:latin typeface="+mn-lt"/>
                        </a:rPr>
                      </a:br>
                      <a:endParaRPr lang="en-CA" sz="1800"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t">
                        <a:spcBef>
                          <a:spcPts val="0"/>
                        </a:spcBef>
                        <a:spcAft>
                          <a:spcPts val="800"/>
                        </a:spcAft>
                      </a:pPr>
                      <a:r>
                        <a:rPr lang="en-CA" sz="1800" b="1" i="0" u="none" strike="noStrike" dirty="0">
                          <a:solidFill>
                            <a:srgbClr val="000000"/>
                          </a:solidFill>
                          <a:effectLst/>
                          <a:latin typeface="+mn-lt"/>
                        </a:rPr>
                        <a:t>293</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t">
                        <a:spcBef>
                          <a:spcPts val="0"/>
                        </a:spcBef>
                        <a:spcAft>
                          <a:spcPts val="0"/>
                        </a:spcAft>
                      </a:pPr>
                      <a:r>
                        <a:rPr lang="en-CA" sz="1800" b="1" i="0" u="none" strike="noStrike" dirty="0">
                          <a:solidFill>
                            <a:srgbClr val="000000"/>
                          </a:solidFill>
                          <a:effectLst/>
                          <a:latin typeface="+mn-lt"/>
                        </a:rPr>
                        <a:t>14 High School, 2 Female, </a:t>
                      </a:r>
                      <a:endParaRPr lang="en-CA" sz="1800" b="1" dirty="0">
                        <a:effectLst/>
                        <a:latin typeface="+mn-lt"/>
                      </a:endParaRPr>
                    </a:p>
                    <a:p>
                      <a:pPr algn="ctr" rtl="0" fontAlgn="t">
                        <a:spcBef>
                          <a:spcPts val="0"/>
                        </a:spcBef>
                        <a:spcAft>
                          <a:spcPts val="800"/>
                        </a:spcAft>
                      </a:pPr>
                      <a:r>
                        <a:rPr lang="en-CA" sz="1800" b="1" i="0" u="none" strike="noStrike" dirty="0">
                          <a:solidFill>
                            <a:srgbClr val="000000"/>
                          </a:solidFill>
                          <a:effectLst/>
                          <a:latin typeface="+mn-lt"/>
                        </a:rPr>
                        <a:t>14 Town, 6 Quit</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t">
                        <a:spcBef>
                          <a:spcPts val="0"/>
                        </a:spcBef>
                        <a:spcAft>
                          <a:spcPts val="800"/>
                        </a:spcAft>
                      </a:pPr>
                      <a:r>
                        <a:rPr lang="en-CA" sz="1800" b="1" i="0" u="none" strike="noStrike" dirty="0">
                          <a:solidFill>
                            <a:srgbClr val="000000"/>
                          </a:solidFill>
                          <a:effectLst/>
                          <a:latin typeface="+mn-lt"/>
                        </a:rPr>
                        <a:t>257</a:t>
                      </a:r>
                      <a:endParaRPr lang="en-CA" sz="1800" b="1" dirty="0">
                        <a:effectLst/>
                        <a:latin typeface="+mn-lt"/>
                      </a:endParaRPr>
                    </a:p>
                  </a:txBody>
                  <a:tcPr marL="48925" marR="48925" marT="32617" marB="3261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93067808"/>
                  </a:ext>
                </a:extLst>
              </a:tr>
            </a:tbl>
          </a:graphicData>
        </a:graphic>
      </p:graphicFrame>
      <p:graphicFrame>
        <p:nvGraphicFramePr>
          <p:cNvPr id="11" name="Table 10">
            <a:extLst>
              <a:ext uri="{FF2B5EF4-FFF2-40B4-BE49-F238E27FC236}">
                <a16:creationId xmlns:a16="http://schemas.microsoft.com/office/drawing/2014/main" id="{29A9FDD0-F5C7-4FEF-8F73-C1BC14145E77}"/>
              </a:ext>
            </a:extLst>
          </p:cNvPr>
          <p:cNvGraphicFramePr>
            <a:graphicFrameLocks noGrp="1"/>
          </p:cNvGraphicFramePr>
          <p:nvPr>
            <p:extLst>
              <p:ext uri="{D42A27DB-BD31-4B8C-83A1-F6EECF244321}">
                <p14:modId xmlns:p14="http://schemas.microsoft.com/office/powerpoint/2010/main" val="1990855969"/>
              </p:ext>
            </p:extLst>
          </p:nvPr>
        </p:nvGraphicFramePr>
        <p:xfrm>
          <a:off x="7385710" y="2023963"/>
          <a:ext cx="4511674" cy="2712720"/>
        </p:xfrm>
        <a:graphic>
          <a:graphicData uri="http://schemas.openxmlformats.org/drawingml/2006/table">
            <a:tbl>
              <a:tblPr/>
              <a:tblGrid>
                <a:gridCol w="2258552">
                  <a:extLst>
                    <a:ext uri="{9D8B030D-6E8A-4147-A177-3AD203B41FA5}">
                      <a16:colId xmlns:a16="http://schemas.microsoft.com/office/drawing/2014/main" val="3496128834"/>
                    </a:ext>
                  </a:extLst>
                </a:gridCol>
                <a:gridCol w="2253122">
                  <a:extLst>
                    <a:ext uri="{9D8B030D-6E8A-4147-A177-3AD203B41FA5}">
                      <a16:colId xmlns:a16="http://schemas.microsoft.com/office/drawing/2014/main" val="1182251755"/>
                    </a:ext>
                  </a:extLst>
                </a:gridCol>
              </a:tblGrid>
              <a:tr h="0">
                <a:tc>
                  <a:txBody>
                    <a:bodyPr/>
                    <a:lstStyle/>
                    <a:p>
                      <a:pPr algn="ctr" rtl="0" fontAlgn="t">
                        <a:spcBef>
                          <a:spcPts val="0"/>
                        </a:spcBef>
                        <a:spcAft>
                          <a:spcPts val="800"/>
                        </a:spcAft>
                      </a:pPr>
                      <a:r>
                        <a:rPr lang="en-CA" sz="1600" b="1" i="0" u="none" strike="noStrike" dirty="0">
                          <a:solidFill>
                            <a:srgbClr val="000000"/>
                          </a:solidFill>
                          <a:effectLst/>
                          <a:latin typeface="+mn-lt"/>
                        </a:rPr>
                        <a:t>Division</a:t>
                      </a:r>
                      <a:endParaRPr lang="en-CA" b="1" dirty="0">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spcBef>
                          <a:spcPts val="0"/>
                        </a:spcBef>
                        <a:spcAft>
                          <a:spcPts val="800"/>
                        </a:spcAft>
                      </a:pPr>
                      <a:r>
                        <a:rPr lang="en-CA" sz="1600" b="1" i="0" u="none" strike="noStrike" dirty="0">
                          <a:solidFill>
                            <a:srgbClr val="000000"/>
                          </a:solidFill>
                          <a:effectLst/>
                          <a:latin typeface="+mn-lt"/>
                        </a:rPr>
                        <a:t>Level</a:t>
                      </a:r>
                      <a:endParaRPr lang="en-CA" b="1" dirty="0">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641388422"/>
                  </a:ext>
                </a:extLst>
              </a:tr>
              <a:tr h="0">
                <a:tc>
                  <a:txBody>
                    <a:bodyPr/>
                    <a:lstStyle/>
                    <a:p>
                      <a:pPr algn="ctr" rtl="0" fontAlgn="t">
                        <a:spcBef>
                          <a:spcPts val="0"/>
                        </a:spcBef>
                        <a:spcAft>
                          <a:spcPts val="800"/>
                        </a:spcAft>
                      </a:pPr>
                      <a:r>
                        <a:rPr lang="en-CA" sz="1600" b="0" i="0" u="none" strike="noStrike" dirty="0">
                          <a:solidFill>
                            <a:srgbClr val="000000"/>
                          </a:solidFill>
                          <a:effectLst/>
                          <a:latin typeface="+mn-lt"/>
                        </a:rPr>
                        <a:t>U7</a:t>
                      </a:r>
                      <a:endParaRPr lang="en-CA" dirty="0">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600" b="0" i="0" u="none" strike="noStrike" dirty="0">
                          <a:solidFill>
                            <a:srgbClr val="000000"/>
                          </a:solidFill>
                          <a:effectLst/>
                          <a:latin typeface="+mn-lt"/>
                        </a:rPr>
                        <a:t>4 groups</a:t>
                      </a:r>
                      <a:endParaRPr lang="en-CA" dirty="0">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871989"/>
                  </a:ext>
                </a:extLst>
              </a:tr>
              <a:tr h="0">
                <a:tc>
                  <a:txBody>
                    <a:bodyPr/>
                    <a:lstStyle/>
                    <a:p>
                      <a:pPr algn="ctr" rtl="0" fontAlgn="t">
                        <a:spcBef>
                          <a:spcPts val="0"/>
                        </a:spcBef>
                        <a:spcAft>
                          <a:spcPts val="800"/>
                        </a:spcAft>
                      </a:pPr>
                      <a:r>
                        <a:rPr lang="en-CA" sz="1600" b="0" i="0" u="none" strike="noStrike">
                          <a:solidFill>
                            <a:srgbClr val="000000"/>
                          </a:solidFill>
                          <a:effectLst/>
                          <a:latin typeface="+mn-lt"/>
                        </a:rPr>
                        <a:t>U9</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600" b="0" i="0" u="none" strike="noStrike">
                          <a:solidFill>
                            <a:srgbClr val="000000"/>
                          </a:solidFill>
                          <a:effectLst/>
                          <a:latin typeface="+mn-lt"/>
                        </a:rPr>
                        <a:t>Adv, Int, Dev</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8658857"/>
                  </a:ext>
                </a:extLst>
              </a:tr>
              <a:tr h="0">
                <a:tc>
                  <a:txBody>
                    <a:bodyPr/>
                    <a:lstStyle/>
                    <a:p>
                      <a:pPr algn="ctr" rtl="0" fontAlgn="t">
                        <a:spcBef>
                          <a:spcPts val="0"/>
                        </a:spcBef>
                        <a:spcAft>
                          <a:spcPts val="800"/>
                        </a:spcAft>
                      </a:pPr>
                      <a:r>
                        <a:rPr lang="en-CA" sz="1600" b="0" i="0" u="none" strike="noStrike">
                          <a:solidFill>
                            <a:srgbClr val="000000"/>
                          </a:solidFill>
                          <a:effectLst/>
                          <a:latin typeface="+mn-lt"/>
                        </a:rPr>
                        <a:t>U11</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600" b="0" i="0" u="none" strike="noStrike">
                          <a:solidFill>
                            <a:srgbClr val="000000"/>
                          </a:solidFill>
                          <a:effectLst/>
                          <a:latin typeface="+mn-lt"/>
                        </a:rPr>
                        <a:t>B, C, C</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5523982"/>
                  </a:ext>
                </a:extLst>
              </a:tr>
              <a:tr h="0">
                <a:tc>
                  <a:txBody>
                    <a:bodyPr/>
                    <a:lstStyle/>
                    <a:p>
                      <a:pPr algn="ctr" rtl="0" fontAlgn="t">
                        <a:spcBef>
                          <a:spcPts val="0"/>
                        </a:spcBef>
                        <a:spcAft>
                          <a:spcPts val="800"/>
                        </a:spcAft>
                      </a:pPr>
                      <a:r>
                        <a:rPr lang="en-CA" sz="1600" b="0" i="0" u="none" strike="noStrike">
                          <a:solidFill>
                            <a:srgbClr val="000000"/>
                          </a:solidFill>
                          <a:effectLst/>
                          <a:latin typeface="+mn-lt"/>
                        </a:rPr>
                        <a:t>U13</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600" b="0" i="0" u="none" strike="noStrike">
                          <a:solidFill>
                            <a:srgbClr val="000000"/>
                          </a:solidFill>
                          <a:effectLst/>
                          <a:latin typeface="+mn-lt"/>
                        </a:rPr>
                        <a:t>AAA, AA, B, C</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4749039"/>
                  </a:ext>
                </a:extLst>
              </a:tr>
              <a:tr h="0">
                <a:tc>
                  <a:txBody>
                    <a:bodyPr/>
                    <a:lstStyle/>
                    <a:p>
                      <a:pPr algn="ctr" rtl="0" fontAlgn="t">
                        <a:spcBef>
                          <a:spcPts val="0"/>
                        </a:spcBef>
                        <a:spcAft>
                          <a:spcPts val="800"/>
                        </a:spcAft>
                      </a:pPr>
                      <a:r>
                        <a:rPr lang="en-CA" sz="1600" b="0" i="0" u="none" strike="noStrike">
                          <a:solidFill>
                            <a:srgbClr val="000000"/>
                          </a:solidFill>
                          <a:effectLst/>
                          <a:latin typeface="+mn-lt"/>
                        </a:rPr>
                        <a:t>U15</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600" b="0" i="0" u="none" strike="noStrike">
                          <a:solidFill>
                            <a:srgbClr val="000000"/>
                          </a:solidFill>
                          <a:effectLst/>
                          <a:latin typeface="+mn-lt"/>
                        </a:rPr>
                        <a:t>A, B, C</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8379095"/>
                  </a:ext>
                </a:extLst>
              </a:tr>
              <a:tr h="0">
                <a:tc>
                  <a:txBody>
                    <a:bodyPr/>
                    <a:lstStyle/>
                    <a:p>
                      <a:pPr algn="ctr" rtl="0" fontAlgn="t">
                        <a:spcBef>
                          <a:spcPts val="0"/>
                        </a:spcBef>
                        <a:spcAft>
                          <a:spcPts val="800"/>
                        </a:spcAft>
                      </a:pPr>
                      <a:r>
                        <a:rPr lang="en-CA" sz="1600" b="0" i="0" u="none" strike="noStrike">
                          <a:solidFill>
                            <a:srgbClr val="000000"/>
                          </a:solidFill>
                          <a:effectLst/>
                          <a:latin typeface="+mn-lt"/>
                        </a:rPr>
                        <a:t>U18</a:t>
                      </a:r>
                      <a:endParaRPr lang="en-CA">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spcBef>
                          <a:spcPts val="0"/>
                        </a:spcBef>
                        <a:spcAft>
                          <a:spcPts val="800"/>
                        </a:spcAft>
                      </a:pPr>
                      <a:r>
                        <a:rPr lang="en-CA" sz="1600" b="0" i="0" u="none" strike="noStrike" dirty="0">
                          <a:solidFill>
                            <a:srgbClr val="000000"/>
                          </a:solidFill>
                          <a:effectLst/>
                          <a:latin typeface="+mn-lt"/>
                        </a:rPr>
                        <a:t>C</a:t>
                      </a:r>
                      <a:endParaRPr lang="en-CA" dirty="0">
                        <a:effectLst/>
                        <a:latin typeface="+mn-lt"/>
                      </a:endParaRP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4949209"/>
                  </a:ext>
                </a:extLst>
              </a:tr>
              <a:tr h="0">
                <a:tc>
                  <a:txBody>
                    <a:bodyPr/>
                    <a:lstStyle/>
                    <a:p>
                      <a:pPr algn="ctr" rtl="0" fontAlgn="t">
                        <a:spcBef>
                          <a:spcPts val="0"/>
                        </a:spcBef>
                        <a:spcAft>
                          <a:spcPts val="800"/>
                        </a:spcAft>
                      </a:pPr>
                      <a:r>
                        <a:rPr lang="en-CA" b="1" dirty="0">
                          <a:effectLst/>
                          <a:latin typeface="+mn-lt"/>
                        </a:rPr>
                        <a:t>Total</a:t>
                      </a: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t">
                        <a:spcBef>
                          <a:spcPts val="0"/>
                        </a:spcBef>
                        <a:spcAft>
                          <a:spcPts val="800"/>
                        </a:spcAft>
                      </a:pPr>
                      <a:r>
                        <a:rPr lang="en-CA" b="1" dirty="0">
                          <a:effectLst/>
                          <a:latin typeface="+mn-lt"/>
                        </a:rPr>
                        <a:t>18 Teams</a:t>
                      </a:r>
                    </a:p>
                  </a:txBody>
                  <a:tcPr marL="68580" marR="6858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76194935"/>
                  </a:ext>
                </a:extLst>
              </a:tr>
            </a:tbl>
          </a:graphicData>
        </a:graphic>
      </p:graphicFrame>
    </p:spTree>
    <p:extLst>
      <p:ext uri="{BB962C8B-B14F-4D97-AF65-F5344CB8AC3E}">
        <p14:creationId xmlns:p14="http://schemas.microsoft.com/office/powerpoint/2010/main" val="1992688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Ice Coordinator</a:t>
            </a:r>
          </a:p>
        </p:txBody>
      </p:sp>
      <p:sp>
        <p:nvSpPr>
          <p:cNvPr id="3" name="Content Placeholder 2"/>
          <p:cNvSpPr>
            <a:spLocks noGrp="1"/>
          </p:cNvSpPr>
          <p:nvPr>
            <p:ph idx="1"/>
          </p:nvPr>
        </p:nvSpPr>
        <p:spPr>
          <a:xfrm>
            <a:off x="155276" y="1845734"/>
            <a:ext cx="5940724" cy="4023360"/>
          </a:xfrm>
        </p:spPr>
        <p:txBody>
          <a:bodyPr>
            <a:noAutofit/>
          </a:bodyPr>
          <a:lstStyle/>
          <a:p>
            <a:pPr marL="0" indent="0">
              <a:buNone/>
            </a:pPr>
            <a:r>
              <a:rPr lang="en-CA" sz="1600" b="1" dirty="0">
                <a:solidFill>
                  <a:schemeClr val="accent1"/>
                </a:solidFill>
              </a:rPr>
              <a:t>Ice Schedule Report 2020-21</a:t>
            </a:r>
          </a:p>
          <a:p>
            <a:pPr marL="0" indent="0">
              <a:buNone/>
            </a:pPr>
            <a:r>
              <a:rPr lang="en-CA" sz="1600" dirty="0"/>
              <a:t>This year was based on 16 weeks of regular ice.</a:t>
            </a:r>
          </a:p>
          <a:p>
            <a:pPr marL="0" indent="0">
              <a:buNone/>
            </a:pPr>
            <a:r>
              <a:rPr lang="en-CA" sz="1600" dirty="0"/>
              <a:t>It was stretched into 20 weeks.</a:t>
            </a:r>
          </a:p>
          <a:p>
            <a:pPr marL="0" indent="0">
              <a:buNone/>
            </a:pPr>
            <a:r>
              <a:rPr lang="en-CA" sz="1600" dirty="0"/>
              <a:t>ESMHA used approx. 33.5 hours a week for a total of 751.5 association hours for the year (725.5 Prime &amp; 26 Non-Prime) We are by far the largest user of ice at ESRC. They were very flexible and accommodating this year. We were credited back any ice that was cancelled due to Provincial and HRM Covid restrictions.</a:t>
            </a:r>
          </a:p>
          <a:p>
            <a:pPr marL="0" indent="0">
              <a:buNone/>
            </a:pPr>
            <a:r>
              <a:rPr lang="en-CA" sz="1600" dirty="0"/>
              <a:t>Ice costs stayed the same this year: Cost of Ice Prime $210 and Non-Prime $165.</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Ice Coordinator: Gina Dunn</a:t>
            </a:r>
          </a:p>
        </p:txBody>
      </p:sp>
      <p:sp>
        <p:nvSpPr>
          <p:cNvPr id="8" name="Content Placeholder 2">
            <a:extLst>
              <a:ext uri="{FF2B5EF4-FFF2-40B4-BE49-F238E27FC236}">
                <a16:creationId xmlns:a16="http://schemas.microsoft.com/office/drawing/2014/main" id="{6625B059-0B0F-4510-8FE8-F32AB9E64CCF}"/>
              </a:ext>
            </a:extLst>
          </p:cNvPr>
          <p:cNvSpPr txBox="1">
            <a:spLocks/>
          </p:cNvSpPr>
          <p:nvPr/>
        </p:nvSpPr>
        <p:spPr>
          <a:xfrm>
            <a:off x="6096000" y="1848813"/>
            <a:ext cx="5940724"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CA" sz="1600" dirty="0"/>
              <a:t>Total cost of ice this year was:</a:t>
            </a:r>
          </a:p>
          <a:p>
            <a:pPr marL="355600" indent="-355600">
              <a:buFont typeface="Wingdings" panose="05000000000000000000" pitchFamily="2" charset="2"/>
              <a:buChar char="§"/>
            </a:pPr>
            <a:r>
              <a:rPr lang="en-CA" sz="1600" dirty="0"/>
              <a:t>$166,800.00 – billed from ES Rink</a:t>
            </a:r>
          </a:p>
          <a:p>
            <a:pPr marL="355600" indent="-355600">
              <a:buFont typeface="Wingdings" panose="05000000000000000000" pitchFamily="2" charset="2"/>
              <a:buChar char="§"/>
            </a:pPr>
            <a:r>
              <a:rPr lang="en-CA" sz="1600" dirty="0"/>
              <a:t>- $9,210.00 – credits due to Covid cancelled ice</a:t>
            </a:r>
          </a:p>
          <a:p>
            <a:pPr marL="355600" indent="-355600">
              <a:buFont typeface="Wingdings" panose="05000000000000000000" pitchFamily="2" charset="2"/>
              <a:buChar char="§"/>
            </a:pPr>
            <a:r>
              <a:rPr lang="en-CA" sz="1600" dirty="0"/>
              <a:t>$157,590.00 - total paid</a:t>
            </a:r>
          </a:p>
          <a:p>
            <a:pPr marL="355600" indent="-355600">
              <a:buFont typeface="Wingdings" panose="05000000000000000000" pitchFamily="2" charset="2"/>
              <a:buChar char="§"/>
            </a:pPr>
            <a:r>
              <a:rPr lang="en-CA" sz="1600" dirty="0"/>
              <a:t>-$38, 686.70 – Ice sold to teams</a:t>
            </a:r>
          </a:p>
          <a:p>
            <a:pPr marL="355600" indent="-355600">
              <a:buFont typeface="Wingdings" panose="05000000000000000000" pitchFamily="2" charset="2"/>
              <a:buChar char="§"/>
            </a:pPr>
            <a:r>
              <a:rPr lang="en-CA" sz="1600" dirty="0"/>
              <a:t>$118.903.29 – expense of ice to association for 2020/21</a:t>
            </a:r>
          </a:p>
          <a:p>
            <a:pPr marL="355600" indent="-355600">
              <a:buFont typeface="Wingdings" panose="05000000000000000000" pitchFamily="2" charset="2"/>
              <a:buChar char="§"/>
            </a:pPr>
            <a:endParaRPr lang="en-CA" sz="1600" dirty="0"/>
          </a:p>
          <a:p>
            <a:pPr marL="0" indent="0">
              <a:buFont typeface="Calibri" panose="020F0502020204030204" pitchFamily="34" charset="0"/>
              <a:buNone/>
            </a:pPr>
            <a:endParaRPr lang="en-CA" sz="1600" dirty="0"/>
          </a:p>
        </p:txBody>
      </p:sp>
    </p:spTree>
    <p:extLst>
      <p:ext uri="{BB962C8B-B14F-4D97-AF65-F5344CB8AC3E}">
        <p14:creationId xmlns:p14="http://schemas.microsoft.com/office/powerpoint/2010/main" val="911910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Ice Coordinator</a:t>
            </a:r>
          </a:p>
        </p:txBody>
      </p:sp>
      <p:sp>
        <p:nvSpPr>
          <p:cNvPr id="3" name="Content Placeholder 2"/>
          <p:cNvSpPr>
            <a:spLocks noGrp="1"/>
          </p:cNvSpPr>
          <p:nvPr>
            <p:ph idx="1"/>
          </p:nvPr>
        </p:nvSpPr>
        <p:spPr>
          <a:xfrm>
            <a:off x="155276" y="1845734"/>
            <a:ext cx="4601780" cy="4023360"/>
          </a:xfrm>
        </p:spPr>
        <p:txBody>
          <a:bodyPr>
            <a:noAutofit/>
          </a:bodyPr>
          <a:lstStyle/>
          <a:p>
            <a:pPr marL="0" indent="0">
              <a:buNone/>
            </a:pPr>
            <a:r>
              <a:rPr lang="en-CA" sz="1600" b="1" dirty="0">
                <a:solidFill>
                  <a:schemeClr val="accent1"/>
                </a:solidFill>
              </a:rPr>
              <a:t>Conditioning Camp Ice</a:t>
            </a:r>
          </a:p>
          <a:p>
            <a:pPr marL="355600" indent="-355600">
              <a:buFont typeface="Wingdings" panose="05000000000000000000" pitchFamily="2" charset="2"/>
              <a:buChar char="§"/>
            </a:pPr>
            <a:r>
              <a:rPr lang="en-CA" sz="1600" dirty="0"/>
              <a:t>Our rink only charged the association for on ice time despite the time gaps in between scheduled times.</a:t>
            </a:r>
          </a:p>
          <a:p>
            <a:pPr marL="355600" indent="-355600">
              <a:buFont typeface="Wingdings" panose="05000000000000000000" pitchFamily="2" charset="2"/>
              <a:buChar char="§"/>
            </a:pPr>
            <a:r>
              <a:rPr lang="en-CA" sz="1600" dirty="0"/>
              <a:t>September/October were skills camps</a:t>
            </a:r>
          </a:p>
          <a:p>
            <a:pPr marL="0" indent="0">
              <a:buNone/>
            </a:pPr>
            <a:r>
              <a:rPr lang="en-CA" sz="1600" b="1" dirty="0">
                <a:solidFill>
                  <a:schemeClr val="accent1"/>
                </a:solidFill>
              </a:rPr>
              <a:t>Tryouts Ice</a:t>
            </a:r>
          </a:p>
          <a:p>
            <a:pPr marL="355600" indent="-355600">
              <a:buFont typeface="Wingdings" panose="05000000000000000000" pitchFamily="2" charset="2"/>
              <a:buChar char="§"/>
            </a:pPr>
            <a:r>
              <a:rPr lang="en-CA" sz="1600" dirty="0"/>
              <a:t>Tryouts started late October.</a:t>
            </a:r>
          </a:p>
          <a:p>
            <a:pPr marL="0" indent="0">
              <a:buNone/>
            </a:pPr>
            <a:r>
              <a:rPr lang="en-CA" sz="1600" b="1" dirty="0">
                <a:solidFill>
                  <a:schemeClr val="accent1"/>
                </a:solidFill>
              </a:rPr>
              <a:t>Regular Season Ice</a:t>
            </a:r>
          </a:p>
          <a:p>
            <a:pPr marL="355600" indent="-355600">
              <a:buFont typeface="Wingdings" panose="05000000000000000000" pitchFamily="2" charset="2"/>
              <a:buChar char="§"/>
            </a:pPr>
            <a:r>
              <a:rPr lang="en-CA" sz="1600" dirty="0"/>
              <a:t>Started in November. Registration this year was based on 16 weeks of regular season. Practices included in registration are 1 shared 60-minute ice per week. There were lots of stoppages due to Covid regulations but despite that, we were able to stretch ice budget get 20 weeks in (until mid April).</a:t>
            </a:r>
            <a:br>
              <a:rPr lang="en-US" sz="1600" dirty="0"/>
            </a:br>
            <a:endParaRPr lang="en-CA" sz="1600" dirty="0">
              <a:solidFill>
                <a:schemeClr val="tx1"/>
              </a:solidFill>
            </a:endParaRPr>
          </a:p>
          <a:p>
            <a:endParaRPr lang="en-CA" sz="16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Ice Coordinator: Gina Dunn</a:t>
            </a:r>
          </a:p>
        </p:txBody>
      </p:sp>
      <p:sp>
        <p:nvSpPr>
          <p:cNvPr id="8" name="Content Placeholder 2">
            <a:extLst>
              <a:ext uri="{FF2B5EF4-FFF2-40B4-BE49-F238E27FC236}">
                <a16:creationId xmlns:a16="http://schemas.microsoft.com/office/drawing/2014/main" id="{6625B059-0B0F-4510-8FE8-F32AB9E64CCF}"/>
              </a:ext>
            </a:extLst>
          </p:cNvPr>
          <p:cNvSpPr txBox="1">
            <a:spLocks/>
          </p:cNvSpPr>
          <p:nvPr/>
        </p:nvSpPr>
        <p:spPr>
          <a:xfrm>
            <a:off x="6096000" y="1848813"/>
            <a:ext cx="5940724"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en-CA" sz="1600" dirty="0"/>
          </a:p>
          <a:p>
            <a:pPr marL="0" indent="0">
              <a:buFont typeface="Calibri" panose="020F0502020204030204" pitchFamily="34" charset="0"/>
              <a:buNone/>
            </a:pPr>
            <a:endParaRPr lang="en-CA" sz="1600" dirty="0"/>
          </a:p>
        </p:txBody>
      </p:sp>
      <p:sp>
        <p:nvSpPr>
          <p:cNvPr id="9" name="Content Placeholder 2">
            <a:extLst>
              <a:ext uri="{FF2B5EF4-FFF2-40B4-BE49-F238E27FC236}">
                <a16:creationId xmlns:a16="http://schemas.microsoft.com/office/drawing/2014/main" id="{3F637D05-0DAE-43AA-A1F0-A26CAE95C6C6}"/>
              </a:ext>
            </a:extLst>
          </p:cNvPr>
          <p:cNvSpPr txBox="1">
            <a:spLocks/>
          </p:cNvSpPr>
          <p:nvPr/>
        </p:nvSpPr>
        <p:spPr>
          <a:xfrm>
            <a:off x="5029200" y="1845734"/>
            <a:ext cx="7007524" cy="4023360"/>
          </a:xfrm>
          <a:prstGeom prst="rect">
            <a:avLst/>
          </a:prstGeom>
        </p:spPr>
        <p:txBody>
          <a:bodyPr vert="horz" lIns="0" tIns="45720" rIns="0" bIns="45720" rtlCol="0">
            <a:noAutofit/>
          </a:bodyPr>
          <a:lstStyle>
            <a:lvl1pPr indent="0" defTabSz="914400">
              <a:lnSpc>
                <a:spcPct val="90000"/>
              </a:lnSpc>
              <a:spcBef>
                <a:spcPts val="1200"/>
              </a:spcBef>
              <a:spcAft>
                <a:spcPts val="200"/>
              </a:spcAft>
              <a:buClr>
                <a:schemeClr val="accent1"/>
              </a:buClr>
              <a:buSzPct val="100000"/>
              <a:buFont typeface="Calibri" panose="020F0502020204030204" pitchFamily="34" charset="0"/>
              <a:buNone/>
              <a:defRPr sz="1600" b="1">
                <a:solidFill>
                  <a:schemeClr val="accent1"/>
                </a:solidFill>
              </a:defRPr>
            </a:lvl1pPr>
            <a:lvl2pPr marL="384048" indent="-182880" defTabSz="914400">
              <a:lnSpc>
                <a:spcPct val="90000"/>
              </a:lnSpc>
              <a:spcBef>
                <a:spcPts val="200"/>
              </a:spcBef>
              <a:spcAft>
                <a:spcPts val="400"/>
              </a:spcAft>
              <a:buClr>
                <a:schemeClr val="accent1"/>
              </a:buClr>
              <a:buFont typeface="Calibri" pitchFamily="34" charset="0"/>
              <a:buChar char="◦"/>
              <a:defRPr>
                <a:solidFill>
                  <a:schemeClr val="tx1">
                    <a:lumMod val="75000"/>
                    <a:lumOff val="25000"/>
                  </a:schemeClr>
                </a:solidFill>
              </a:defRPr>
            </a:lvl2pPr>
            <a:lvl3pPr marL="56692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3pPr>
            <a:lvl4pPr marL="74980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4pPr>
            <a:lvl5pPr marL="93268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5pPr>
            <a:lvl6pPr marL="11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r>
              <a:rPr lang="en-CA" dirty="0"/>
              <a:t>Goalie Clinics</a:t>
            </a:r>
          </a:p>
          <a:p>
            <a:pPr marL="285750" indent="-285750">
              <a:buFont typeface="Wingdings" panose="05000000000000000000" pitchFamily="2" charset="2"/>
              <a:buChar char="§"/>
            </a:pPr>
            <a:r>
              <a:rPr lang="en-CA" b="0" dirty="0">
                <a:solidFill>
                  <a:schemeClr val="tx1"/>
                </a:solidFill>
              </a:rPr>
              <a:t>We held 7 regular goalie clinics for an ice cost of $1470</a:t>
            </a:r>
          </a:p>
          <a:p>
            <a:pPr marL="285750" indent="-285750">
              <a:buFont typeface="Wingdings" panose="05000000000000000000" pitchFamily="2" charset="2"/>
              <a:buChar char="§"/>
            </a:pPr>
            <a:r>
              <a:rPr lang="en-CA" b="0" dirty="0">
                <a:solidFill>
                  <a:schemeClr val="tx1"/>
                </a:solidFill>
              </a:rPr>
              <a:t>These are FREE to all ESMHA registered goalies. ESMHA is one of the only associations to offer FREE goalie development.</a:t>
            </a:r>
          </a:p>
          <a:p>
            <a:r>
              <a:rPr lang="en-CA" dirty="0"/>
              <a:t>Checking Clinic</a:t>
            </a:r>
          </a:p>
          <a:p>
            <a:pPr marL="285750" indent="-285750">
              <a:buFont typeface="Arial" panose="020B0604020202020204" pitchFamily="34" charset="0"/>
              <a:buChar char="•"/>
            </a:pPr>
            <a:r>
              <a:rPr lang="en-CA" b="0" dirty="0">
                <a:solidFill>
                  <a:schemeClr val="tx1"/>
                </a:solidFill>
              </a:rPr>
              <a:t>We held a checking clinic for ESMHA players who were interested and will be playing in U15 and U18 in 2021/22</a:t>
            </a:r>
          </a:p>
          <a:p>
            <a:pPr marL="285750" indent="-285750">
              <a:buFont typeface="Arial" panose="020B0604020202020204" pitchFamily="34" charset="0"/>
              <a:buChar char="•"/>
            </a:pPr>
            <a:r>
              <a:rPr lang="en-CA" b="0" dirty="0">
                <a:solidFill>
                  <a:schemeClr val="tx1"/>
                </a:solidFill>
              </a:rPr>
              <a:t>We used 6 hours of ice for a cost of $1260</a:t>
            </a:r>
          </a:p>
          <a:p>
            <a:r>
              <a:rPr lang="en-CA" dirty="0"/>
              <a:t>Recommendations Ice for 2021/22</a:t>
            </a:r>
          </a:p>
          <a:p>
            <a:pPr marL="285750" indent="-285750">
              <a:buFont typeface="Arial" panose="020B0604020202020204" pitchFamily="34" charset="0"/>
              <a:buChar char="•"/>
            </a:pPr>
            <a:r>
              <a:rPr lang="en-CA" b="0" dirty="0">
                <a:solidFill>
                  <a:schemeClr val="tx1"/>
                </a:solidFill>
              </a:rPr>
              <a:t>Currently our registration covers 1 shared 60-minute practice per week for teams at the U11, U13, U15, U18 levels. Is this still what our membership wants? Cost analysis of potential changes (</a:t>
            </a:r>
            <a:r>
              <a:rPr lang="en-CA" b="0" dirty="0" err="1">
                <a:solidFill>
                  <a:schemeClr val="tx1"/>
                </a:solidFill>
              </a:rPr>
              <a:t>ie</a:t>
            </a:r>
            <a:r>
              <a:rPr lang="en-CA" b="0" dirty="0">
                <a:solidFill>
                  <a:schemeClr val="tx1"/>
                </a:solidFill>
              </a:rPr>
              <a:t>. Automatically for all teams/certain teams? Included in registration? Player fees? Fundraised – team bills? </a:t>
            </a:r>
            <a:r>
              <a:rPr lang="en-CA" b="0" dirty="0" err="1">
                <a:solidFill>
                  <a:schemeClr val="tx1"/>
                </a:solidFill>
              </a:rPr>
              <a:t>etc</a:t>
            </a:r>
            <a:r>
              <a:rPr lang="en-CA" b="0" dirty="0">
                <a:solidFill>
                  <a:schemeClr val="tx1"/>
                </a:solidFill>
              </a:rPr>
              <a:t>). The above extra ice costs would give a general indicator of potential increases.</a:t>
            </a:r>
          </a:p>
        </p:txBody>
      </p:sp>
    </p:spTree>
    <p:extLst>
      <p:ext uri="{BB962C8B-B14F-4D97-AF65-F5344CB8AC3E}">
        <p14:creationId xmlns:p14="http://schemas.microsoft.com/office/powerpoint/2010/main" val="1941530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Ice Coordinator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Ice Coordinator: Gina Dunn</a:t>
            </a:r>
          </a:p>
        </p:txBody>
      </p:sp>
      <p:sp>
        <p:nvSpPr>
          <p:cNvPr id="8" name="Content Placeholder 2">
            <a:extLst>
              <a:ext uri="{FF2B5EF4-FFF2-40B4-BE49-F238E27FC236}">
                <a16:creationId xmlns:a16="http://schemas.microsoft.com/office/drawing/2014/main" id="{6625B059-0B0F-4510-8FE8-F32AB9E64CCF}"/>
              </a:ext>
            </a:extLst>
          </p:cNvPr>
          <p:cNvSpPr txBox="1">
            <a:spLocks/>
          </p:cNvSpPr>
          <p:nvPr/>
        </p:nvSpPr>
        <p:spPr>
          <a:xfrm>
            <a:off x="6096000" y="1848813"/>
            <a:ext cx="5940724"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en-CA" sz="1600" dirty="0"/>
          </a:p>
          <a:p>
            <a:pPr marL="0" indent="0">
              <a:buFont typeface="Calibri" panose="020F0502020204030204" pitchFamily="34" charset="0"/>
              <a:buNone/>
            </a:pPr>
            <a:endParaRPr lang="en-CA" sz="1600" dirty="0"/>
          </a:p>
        </p:txBody>
      </p:sp>
      <p:pic>
        <p:nvPicPr>
          <p:cNvPr id="13" name="Picture 12">
            <a:extLst>
              <a:ext uri="{FF2B5EF4-FFF2-40B4-BE49-F238E27FC236}">
                <a16:creationId xmlns:a16="http://schemas.microsoft.com/office/drawing/2014/main" id="{447B2A13-3E34-4028-8E37-6463839267AF}"/>
              </a:ext>
            </a:extLst>
          </p:cNvPr>
          <p:cNvPicPr>
            <a:picLocks noChangeAspect="1"/>
          </p:cNvPicPr>
          <p:nvPr/>
        </p:nvPicPr>
        <p:blipFill>
          <a:blip r:embed="rId3"/>
          <a:stretch>
            <a:fillRect/>
          </a:stretch>
        </p:blipFill>
        <p:spPr>
          <a:xfrm>
            <a:off x="1971502" y="1785851"/>
            <a:ext cx="8309956" cy="4448839"/>
          </a:xfrm>
          <a:prstGeom prst="rect">
            <a:avLst/>
          </a:prstGeom>
        </p:spPr>
      </p:pic>
    </p:spTree>
    <p:extLst>
      <p:ext uri="{BB962C8B-B14F-4D97-AF65-F5344CB8AC3E}">
        <p14:creationId xmlns:p14="http://schemas.microsoft.com/office/powerpoint/2010/main" val="946426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Equipment Coordinator</a:t>
            </a:r>
          </a:p>
        </p:txBody>
      </p:sp>
      <p:sp>
        <p:nvSpPr>
          <p:cNvPr id="3" name="Content Placeholder 2"/>
          <p:cNvSpPr>
            <a:spLocks noGrp="1"/>
          </p:cNvSpPr>
          <p:nvPr>
            <p:ph idx="1"/>
          </p:nvPr>
        </p:nvSpPr>
        <p:spPr>
          <a:xfrm>
            <a:off x="327546" y="1845734"/>
            <a:ext cx="11569838" cy="4023360"/>
          </a:xfrm>
        </p:spPr>
        <p:txBody>
          <a:bodyPr/>
          <a:lstStyle/>
          <a:p>
            <a:pPr marL="355600" indent="-355600">
              <a:buFont typeface="Wingdings" panose="05000000000000000000" pitchFamily="2" charset="2"/>
              <a:buChar char="§"/>
            </a:pPr>
            <a:r>
              <a:rPr lang="en-US" dirty="0"/>
              <a:t>TBD</a:t>
            </a:r>
          </a:p>
          <a:p>
            <a:pPr>
              <a:buFontTx/>
              <a:buChar char="-"/>
            </a:pPr>
            <a:endParaRPr lang="en-CA" dirty="0">
              <a:solidFill>
                <a:schemeClr val="tx1"/>
              </a:solidFill>
            </a:endParaRPr>
          </a:p>
          <a:p>
            <a:endParaRPr lang="en-CA" dirty="0"/>
          </a:p>
          <a:p>
            <a:pPr marL="0" indent="0">
              <a:buNone/>
            </a:pPr>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Equipment Coordinator: Tracey Julien-Baker</a:t>
            </a:r>
          </a:p>
        </p:txBody>
      </p:sp>
      <p:sp>
        <p:nvSpPr>
          <p:cNvPr id="7" name="TextBox 6">
            <a:extLst>
              <a:ext uri="{FF2B5EF4-FFF2-40B4-BE49-F238E27FC236}">
                <a16:creationId xmlns:a16="http://schemas.microsoft.com/office/drawing/2014/main" id="{4473EFF9-36C5-436A-A572-F2FAF62E906B}"/>
              </a:ext>
            </a:extLst>
          </p:cNvPr>
          <p:cNvSpPr txBox="1"/>
          <p:nvPr/>
        </p:nvSpPr>
        <p:spPr>
          <a:xfrm rot="19972088">
            <a:off x="3325091" y="2479964"/>
            <a:ext cx="5430982" cy="830997"/>
          </a:xfrm>
          <a:prstGeom prst="rect">
            <a:avLst/>
          </a:prstGeom>
          <a:noFill/>
          <a:ln w="38100">
            <a:solidFill>
              <a:srgbClr val="FF0000"/>
            </a:solidFill>
          </a:ln>
        </p:spPr>
        <p:txBody>
          <a:bodyPr wrap="square" rtlCol="0">
            <a:spAutoFit/>
          </a:bodyPr>
          <a:lstStyle/>
          <a:p>
            <a:pPr algn="ctr"/>
            <a:r>
              <a:rPr lang="en-CA" sz="4800" b="1" dirty="0">
                <a:solidFill>
                  <a:srgbClr val="FF0000"/>
                </a:solidFill>
              </a:rPr>
              <a:t>Update as Required</a:t>
            </a:r>
          </a:p>
        </p:txBody>
      </p:sp>
    </p:spTree>
    <p:extLst>
      <p:ext uri="{BB962C8B-B14F-4D97-AF65-F5344CB8AC3E}">
        <p14:creationId xmlns:p14="http://schemas.microsoft.com/office/powerpoint/2010/main" val="1623113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Agenda	</a:t>
            </a:r>
          </a:p>
        </p:txBody>
      </p:sp>
      <p:sp>
        <p:nvSpPr>
          <p:cNvPr id="3" name="Content Placeholder 2"/>
          <p:cNvSpPr>
            <a:spLocks noGrp="1"/>
          </p:cNvSpPr>
          <p:nvPr>
            <p:ph idx="1"/>
          </p:nvPr>
        </p:nvSpPr>
        <p:spPr>
          <a:xfrm>
            <a:off x="234639" y="1845734"/>
            <a:ext cx="3336697" cy="4023360"/>
          </a:xfrm>
        </p:spPr>
        <p:txBody>
          <a:bodyPr>
            <a:noAutofit/>
          </a:bodyPr>
          <a:lstStyle/>
          <a:p>
            <a:pPr marL="457200" indent="-457200">
              <a:buAutoNum type="arabicPeriod"/>
            </a:pPr>
            <a:r>
              <a:rPr lang="en-CA" sz="1400" b="1" dirty="0"/>
              <a:t>Introduction &amp; Call to Order</a:t>
            </a:r>
            <a:r>
              <a:rPr lang="en-CA" sz="1400" dirty="0"/>
              <a:t>;</a:t>
            </a:r>
          </a:p>
          <a:p>
            <a:pPr marL="457200" indent="-457200">
              <a:buAutoNum type="arabicPeriod"/>
            </a:pPr>
            <a:r>
              <a:rPr lang="en-CA" sz="1400" b="1" dirty="0"/>
              <a:t>Approval of Minutes from 2020 AGM</a:t>
            </a:r>
            <a:r>
              <a:rPr lang="en-CA" sz="1400" dirty="0"/>
              <a:t>;</a:t>
            </a:r>
          </a:p>
          <a:p>
            <a:pPr marL="457200" indent="-457200">
              <a:buAutoNum type="arabicPeriod"/>
            </a:pPr>
            <a:r>
              <a:rPr lang="en-CA" sz="1400" b="1" dirty="0"/>
              <a:t>Reports</a:t>
            </a:r>
            <a:r>
              <a:rPr lang="en-CA" sz="1400" dirty="0"/>
              <a:t>:</a:t>
            </a:r>
          </a:p>
          <a:p>
            <a:pPr marL="635508" lvl="1" indent="-342900">
              <a:buFont typeface="+mj-lt"/>
              <a:buAutoNum type="alphaUcPeriod"/>
            </a:pPr>
            <a:r>
              <a:rPr lang="en-CA" sz="1400" dirty="0"/>
              <a:t>President;</a:t>
            </a:r>
          </a:p>
          <a:p>
            <a:pPr marL="635508" lvl="1" indent="-342900">
              <a:buFont typeface="+mj-lt"/>
              <a:buAutoNum type="alphaUcPeriod"/>
            </a:pPr>
            <a:r>
              <a:rPr lang="en-CA" sz="1400" dirty="0"/>
              <a:t>Divisional Coordinators:</a:t>
            </a:r>
          </a:p>
          <a:p>
            <a:pPr marL="761238" lvl="2" indent="-285750"/>
            <a:r>
              <a:rPr lang="en-CA" i="1" dirty="0"/>
              <a:t>U7 (IP);</a:t>
            </a:r>
          </a:p>
          <a:p>
            <a:pPr marL="761238" lvl="2" indent="-285750"/>
            <a:r>
              <a:rPr lang="en-CA" i="1" dirty="0"/>
              <a:t>U9 (Novice);</a:t>
            </a:r>
          </a:p>
          <a:p>
            <a:pPr marL="761238" lvl="2" indent="-285750"/>
            <a:r>
              <a:rPr lang="en-CA" i="1" dirty="0"/>
              <a:t>U11 (Atom);</a:t>
            </a:r>
          </a:p>
          <a:p>
            <a:pPr marL="761238" lvl="2" indent="-285750"/>
            <a:r>
              <a:rPr lang="en-CA" i="1" dirty="0"/>
              <a:t>U13 (Peewee);</a:t>
            </a:r>
          </a:p>
          <a:p>
            <a:pPr marL="761238" lvl="2" indent="-285750"/>
            <a:r>
              <a:rPr lang="en-CA" i="1" dirty="0"/>
              <a:t>U15 (Bantam);</a:t>
            </a:r>
          </a:p>
          <a:p>
            <a:pPr marL="761238" lvl="2" indent="-285750"/>
            <a:r>
              <a:rPr lang="en-CA" i="1" dirty="0"/>
              <a:t>U18 (Midget);</a:t>
            </a:r>
          </a:p>
          <a:p>
            <a:pPr marL="292608" lvl="1" indent="0">
              <a:buNone/>
            </a:pPr>
            <a:endParaRPr lang="en-CA" sz="14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p:cNvSpPr txBox="1">
            <a:spLocks/>
          </p:cNvSpPr>
          <p:nvPr/>
        </p:nvSpPr>
        <p:spPr>
          <a:xfrm>
            <a:off x="4088921" y="1854042"/>
            <a:ext cx="354373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mj-lt"/>
              <a:buAutoNum type="arabicPeriod" startAt="3"/>
            </a:pPr>
            <a:r>
              <a:rPr lang="en-CA" sz="1400" b="1" dirty="0"/>
              <a:t>Reports Continued</a:t>
            </a:r>
            <a:r>
              <a:rPr lang="en-CA" sz="1400" dirty="0"/>
              <a:t>:</a:t>
            </a:r>
          </a:p>
          <a:p>
            <a:pPr marL="749808" lvl="1" indent="-457200">
              <a:buFont typeface="+mj-lt"/>
              <a:buAutoNum type="alphaUcPeriod" startAt="4"/>
            </a:pPr>
            <a:r>
              <a:rPr lang="en-CA" sz="1400" dirty="0"/>
              <a:t>Female Hockey Coordinator;</a:t>
            </a:r>
          </a:p>
          <a:p>
            <a:pPr marL="749808" lvl="1" indent="-457200">
              <a:buFont typeface="+mj-lt"/>
              <a:buAutoNum type="alphaUcPeriod" startAt="4"/>
            </a:pPr>
            <a:r>
              <a:rPr lang="en-CA" sz="1400" dirty="0"/>
              <a:t>Treasurer;</a:t>
            </a:r>
          </a:p>
          <a:p>
            <a:pPr marL="749808" lvl="1" indent="-457200">
              <a:buFont typeface="+mj-lt"/>
              <a:buAutoNum type="alphaUcPeriod" startAt="6"/>
            </a:pPr>
            <a:r>
              <a:rPr lang="en-CA" sz="1400" dirty="0"/>
              <a:t>Registrar;</a:t>
            </a:r>
          </a:p>
          <a:p>
            <a:pPr marL="749808" lvl="1" indent="-457200">
              <a:buFont typeface="+mj-lt"/>
              <a:buAutoNum type="alphaUcPeriod" startAt="6"/>
            </a:pPr>
            <a:r>
              <a:rPr lang="en-CA" sz="1400" dirty="0"/>
              <a:t>Ice Coordinator;</a:t>
            </a:r>
          </a:p>
          <a:p>
            <a:pPr marL="749808" lvl="1" indent="-457200">
              <a:buFont typeface="+mj-lt"/>
              <a:buAutoNum type="alphaUcPeriod" startAt="6"/>
            </a:pPr>
            <a:r>
              <a:rPr lang="en-CA" sz="1400" dirty="0"/>
              <a:t>Equipment Coordinator;</a:t>
            </a:r>
          </a:p>
          <a:p>
            <a:pPr marL="749808" lvl="1" indent="-457200">
              <a:buFont typeface="+mj-lt"/>
              <a:buAutoNum type="alphaUcPeriod" startAt="6"/>
            </a:pPr>
            <a:r>
              <a:rPr lang="en-CA" sz="1400" dirty="0"/>
              <a:t>Coaching Coordinator;</a:t>
            </a:r>
          </a:p>
          <a:p>
            <a:pPr marL="749808" lvl="1" indent="-457200">
              <a:buFont typeface="+mj-lt"/>
              <a:buAutoNum type="alphaUcPeriod" startAt="6"/>
            </a:pPr>
            <a:r>
              <a:rPr lang="en-CA" sz="1400" dirty="0"/>
              <a:t>Development Coordinator;</a:t>
            </a:r>
          </a:p>
          <a:p>
            <a:pPr marL="749808" lvl="1" indent="-457200">
              <a:buFont typeface="+mj-lt"/>
              <a:buAutoNum type="alphaUcPeriod" startAt="6"/>
            </a:pPr>
            <a:r>
              <a:rPr lang="en-CA" sz="1400" dirty="0"/>
              <a:t>Budget Coordinator;</a:t>
            </a:r>
          </a:p>
          <a:p>
            <a:pPr marL="457200" indent="-457200">
              <a:buFont typeface="+mj-lt"/>
              <a:buAutoNum type="arabicPeriod" startAt="3"/>
            </a:pPr>
            <a:r>
              <a:rPr lang="en-CA" sz="1400" b="1" dirty="0"/>
              <a:t>Q&amp;A;</a:t>
            </a:r>
          </a:p>
          <a:p>
            <a:pPr marL="749808" lvl="1" indent="-457200">
              <a:buFont typeface="+mj-lt"/>
              <a:buAutoNum type="alphaUcPeriod" startAt="4"/>
            </a:pPr>
            <a:endParaRPr lang="en-CA" sz="1400" dirty="0"/>
          </a:p>
          <a:p>
            <a:pPr marL="749808" lvl="1" indent="-457200">
              <a:buFont typeface="+mj-lt"/>
              <a:buAutoNum type="alphaUcPeriod" startAt="4"/>
            </a:pPr>
            <a:endParaRPr lang="en-CA" sz="1400" dirty="0"/>
          </a:p>
          <a:p>
            <a:pPr marL="0" indent="0">
              <a:buNone/>
            </a:pPr>
            <a:endParaRPr lang="en-CA" sz="1400" dirty="0"/>
          </a:p>
        </p:txBody>
      </p:sp>
      <p:sp>
        <p:nvSpPr>
          <p:cNvPr id="9" name="Content Placeholder 2"/>
          <p:cNvSpPr txBox="1">
            <a:spLocks/>
          </p:cNvSpPr>
          <p:nvPr/>
        </p:nvSpPr>
        <p:spPr>
          <a:xfrm>
            <a:off x="8150237" y="1854042"/>
            <a:ext cx="3543731"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mj-lt"/>
              <a:buAutoNum type="arabicPeriod" startAt="6"/>
            </a:pPr>
            <a:r>
              <a:rPr lang="en-CA" sz="1400" b="1" dirty="0"/>
              <a:t>Elections:</a:t>
            </a:r>
          </a:p>
          <a:p>
            <a:pPr marL="749808" lvl="1" indent="-457200">
              <a:buFont typeface="+mj-lt"/>
              <a:buAutoNum type="alphaUcPeriod"/>
            </a:pPr>
            <a:r>
              <a:rPr lang="en-CA" sz="1400" dirty="0"/>
              <a:t>Vice President;</a:t>
            </a:r>
          </a:p>
          <a:p>
            <a:pPr marL="749808" lvl="1" indent="-457200">
              <a:buFont typeface="+mj-lt"/>
              <a:buAutoNum type="alphaUcPeriod"/>
            </a:pPr>
            <a:r>
              <a:rPr lang="en-CA" sz="1400" dirty="0"/>
              <a:t>Treasurer;</a:t>
            </a:r>
          </a:p>
          <a:p>
            <a:pPr marL="749808" lvl="1" indent="-457200">
              <a:buFont typeface="+mj-lt"/>
              <a:buAutoNum type="alphaUcPeriod"/>
            </a:pPr>
            <a:r>
              <a:rPr lang="en-CA" sz="1400" dirty="0"/>
              <a:t>Ice Coordinator;</a:t>
            </a:r>
          </a:p>
          <a:p>
            <a:pPr marL="749808" lvl="1" indent="-457200">
              <a:buFont typeface="+mj-lt"/>
              <a:buAutoNum type="alphaUcPeriod"/>
            </a:pPr>
            <a:r>
              <a:rPr lang="en-CA" sz="1400" dirty="0"/>
              <a:t>Female Hockey Coordinator;</a:t>
            </a:r>
          </a:p>
          <a:p>
            <a:pPr marL="749808" lvl="1" indent="-457200">
              <a:buFont typeface="+mj-lt"/>
              <a:buAutoNum type="alphaUcPeriod"/>
            </a:pPr>
            <a:r>
              <a:rPr lang="en-CA" sz="1400" dirty="0"/>
              <a:t>Recreational Coordinator;</a:t>
            </a:r>
          </a:p>
          <a:p>
            <a:pPr marL="749808" lvl="1" indent="-457200">
              <a:buFont typeface="+mj-lt"/>
              <a:buAutoNum type="alphaUcPeriod"/>
            </a:pPr>
            <a:r>
              <a:rPr lang="en-CA" sz="1400" dirty="0"/>
              <a:t>Coach Coordinator;</a:t>
            </a:r>
          </a:p>
          <a:p>
            <a:pPr marL="749808" lvl="1" indent="-457200">
              <a:buFont typeface="+mj-lt"/>
              <a:buAutoNum type="alphaUcPeriod"/>
            </a:pPr>
            <a:r>
              <a:rPr lang="en-CA" sz="1400" dirty="0"/>
              <a:t>U7 (IP) Coordinator;</a:t>
            </a:r>
          </a:p>
          <a:p>
            <a:pPr marL="749808" lvl="1" indent="-457200">
              <a:buFont typeface="+mj-lt"/>
              <a:buAutoNum type="alphaUcPeriod"/>
            </a:pPr>
            <a:r>
              <a:rPr lang="en-CA" sz="1400" dirty="0"/>
              <a:t>U9 (Novice) Coordinator;</a:t>
            </a:r>
          </a:p>
          <a:p>
            <a:pPr marL="749808" lvl="1" indent="-457200">
              <a:buFont typeface="+mj-lt"/>
              <a:buAutoNum type="alphaUcPeriod"/>
            </a:pPr>
            <a:r>
              <a:rPr lang="en-CA" sz="1400" dirty="0"/>
              <a:t>U11 (Atom) Coordinator;</a:t>
            </a:r>
          </a:p>
          <a:p>
            <a:pPr marL="749808" lvl="1" indent="-457200">
              <a:buFont typeface="+mj-lt"/>
              <a:buAutoNum type="alphaUcPeriod"/>
            </a:pPr>
            <a:r>
              <a:rPr lang="en-CA" sz="1400" dirty="0"/>
              <a:t>U13 (Peewee) Coordinator;</a:t>
            </a:r>
          </a:p>
          <a:p>
            <a:pPr marL="749808" lvl="1" indent="-457200">
              <a:buFont typeface="+mj-lt"/>
              <a:buAutoNum type="alphaUcPeriod"/>
            </a:pPr>
            <a:r>
              <a:rPr lang="en-CA" sz="1400" dirty="0"/>
              <a:t>U15 (Bantam) Coordinator;</a:t>
            </a:r>
          </a:p>
          <a:p>
            <a:pPr marL="749808" lvl="1" indent="-457200">
              <a:buFont typeface="+mj-lt"/>
              <a:buAutoNum type="alphaUcPeriod"/>
            </a:pPr>
            <a:r>
              <a:rPr lang="en-CA" sz="1400" dirty="0"/>
              <a:t>U18 (Midget) Coordinator;</a:t>
            </a:r>
          </a:p>
          <a:p>
            <a:pPr marL="749808" lvl="1" indent="-457200">
              <a:buFont typeface="+mj-lt"/>
              <a:buAutoNum type="alphaUcPeriod"/>
            </a:pPr>
            <a:r>
              <a:rPr lang="en-CA" sz="1400" dirty="0"/>
              <a:t>Association COVID Rep;</a:t>
            </a:r>
          </a:p>
          <a:p>
            <a:pPr marL="457200" indent="-457200">
              <a:buFont typeface="+mj-lt"/>
              <a:buAutoNum type="arabicPeriod" startAt="6"/>
            </a:pPr>
            <a:r>
              <a:rPr lang="en-CA" sz="1400" b="1" dirty="0"/>
              <a:t>Adjournment;</a:t>
            </a:r>
          </a:p>
          <a:p>
            <a:pPr marL="0" indent="0">
              <a:buNone/>
            </a:pPr>
            <a:endParaRPr lang="en-CA" sz="1400" dirty="0"/>
          </a:p>
          <a:p>
            <a:pPr marL="0" indent="0">
              <a:buNone/>
            </a:pPr>
            <a:endParaRPr lang="en-CA" sz="1400" dirty="0"/>
          </a:p>
        </p:txBody>
      </p:sp>
    </p:spTree>
    <p:extLst>
      <p:ext uri="{BB962C8B-B14F-4D97-AF65-F5344CB8AC3E}">
        <p14:creationId xmlns:p14="http://schemas.microsoft.com/office/powerpoint/2010/main" val="982690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Coaching Coordinator</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Coaching Coordinator: Jason St-</a:t>
            </a:r>
            <a:r>
              <a:rPr lang="en-CA" dirty="0" err="1"/>
              <a:t>Hilarie</a:t>
            </a:r>
            <a:endParaRPr lang="en-CA" dirty="0"/>
          </a:p>
        </p:txBody>
      </p:sp>
      <p:sp>
        <p:nvSpPr>
          <p:cNvPr id="8" name="Content Placeholder 7">
            <a:extLst>
              <a:ext uri="{FF2B5EF4-FFF2-40B4-BE49-F238E27FC236}">
                <a16:creationId xmlns:a16="http://schemas.microsoft.com/office/drawing/2014/main" id="{D223891A-9D13-40A3-B010-9657CDA14649}"/>
              </a:ext>
            </a:extLst>
          </p:cNvPr>
          <p:cNvSpPr>
            <a:spLocks noGrp="1"/>
          </p:cNvSpPr>
          <p:nvPr>
            <p:ph idx="1"/>
          </p:nvPr>
        </p:nvSpPr>
        <p:spPr>
          <a:xfrm>
            <a:off x="333829" y="1845734"/>
            <a:ext cx="11563555" cy="4023360"/>
          </a:xfrm>
        </p:spPr>
        <p:txBody>
          <a:bodyPr>
            <a:normAutofit/>
          </a:bodyPr>
          <a:lstStyle/>
          <a:p>
            <a:pPr marL="363538" marR="0" indent="-363538" algn="l">
              <a:spcBef>
                <a:spcPts val="0"/>
              </a:spcBef>
              <a:spcAft>
                <a:spcPts val="0"/>
              </a:spcAft>
              <a:buFont typeface="Wingdings" panose="05000000000000000000" pitchFamily="2" charset="2"/>
              <a:buChar char="§"/>
            </a:pPr>
            <a:r>
              <a:rPr lang="en-CA" sz="1600" b="0" i="0" dirty="0">
                <a:solidFill>
                  <a:srgbClr val="222222"/>
                </a:solidFill>
                <a:effectLst/>
                <a:latin typeface="Calibri" panose="020F0502020204030204" pitchFamily="34" charset="0"/>
              </a:rPr>
              <a:t>It was a smooth year, with the Delay in November it allowed us the extra time to make sure all coaches rec’d all of their required credentials.</a:t>
            </a:r>
          </a:p>
          <a:p>
            <a:pPr marL="363538" marR="0" indent="-363538" algn="l">
              <a:spcBef>
                <a:spcPts val="0"/>
              </a:spcBef>
              <a:spcAft>
                <a:spcPts val="0"/>
              </a:spcAft>
              <a:buFont typeface="Wingdings" panose="05000000000000000000" pitchFamily="2" charset="2"/>
              <a:buChar char="§"/>
            </a:pPr>
            <a:endParaRPr lang="en-CA" sz="1600" b="0" i="0" dirty="0">
              <a:solidFill>
                <a:srgbClr val="222222"/>
              </a:solidFill>
              <a:effectLst/>
              <a:latin typeface="Calibri" panose="020F0502020204030204" pitchFamily="34" charset="0"/>
            </a:endParaRPr>
          </a:p>
          <a:p>
            <a:pPr marL="363538" marR="0" indent="-363538" algn="l">
              <a:spcBef>
                <a:spcPts val="0"/>
              </a:spcBef>
              <a:spcAft>
                <a:spcPts val="0"/>
              </a:spcAft>
              <a:buFont typeface="Wingdings" panose="05000000000000000000" pitchFamily="2" charset="2"/>
              <a:buChar char="§"/>
            </a:pPr>
            <a:r>
              <a:rPr lang="en-CA" sz="1600" b="0" i="0" dirty="0">
                <a:solidFill>
                  <a:srgbClr val="222222"/>
                </a:solidFill>
                <a:effectLst/>
                <a:latin typeface="Calibri" panose="020F0502020204030204" pitchFamily="34" charset="0"/>
              </a:rPr>
              <a:t>Tryouts went well, started using an app called </a:t>
            </a:r>
            <a:r>
              <a:rPr lang="en-CA" sz="1600" b="1" i="0" u="sng" dirty="0">
                <a:solidFill>
                  <a:srgbClr val="222222"/>
                </a:solidFill>
                <a:effectLst/>
                <a:latin typeface="Calibri" panose="020F0502020204030204" pitchFamily="34" charset="0"/>
              </a:rPr>
              <a:t>Team Genius</a:t>
            </a:r>
            <a:r>
              <a:rPr lang="en-CA" sz="1600" b="0" i="0" dirty="0">
                <a:solidFill>
                  <a:srgbClr val="222222"/>
                </a:solidFill>
                <a:effectLst/>
                <a:latin typeface="Calibri" panose="020F0502020204030204" pitchFamily="34" charset="0"/>
              </a:rPr>
              <a:t>, which allowed us to streamline the scoring process.</a:t>
            </a:r>
          </a:p>
          <a:p>
            <a:pPr marL="363538" marR="0" indent="-363538" algn="l">
              <a:spcBef>
                <a:spcPts val="0"/>
              </a:spcBef>
              <a:spcAft>
                <a:spcPts val="0"/>
              </a:spcAft>
              <a:buFont typeface="Wingdings" panose="05000000000000000000" pitchFamily="2" charset="2"/>
              <a:buChar char="§"/>
            </a:pPr>
            <a:endParaRPr lang="en-CA" sz="1600" b="0" i="0" dirty="0">
              <a:solidFill>
                <a:srgbClr val="222222"/>
              </a:solidFill>
              <a:effectLst/>
              <a:latin typeface="Calibri" panose="020F0502020204030204" pitchFamily="34" charset="0"/>
            </a:endParaRPr>
          </a:p>
          <a:p>
            <a:pPr marL="363538" marR="0" indent="-363538" algn="l">
              <a:spcBef>
                <a:spcPts val="0"/>
              </a:spcBef>
              <a:spcAft>
                <a:spcPts val="0"/>
              </a:spcAft>
              <a:buFont typeface="Wingdings" panose="05000000000000000000" pitchFamily="2" charset="2"/>
              <a:buChar char="§"/>
            </a:pPr>
            <a:r>
              <a:rPr lang="en-CA" sz="1600" b="0" i="0" dirty="0">
                <a:solidFill>
                  <a:srgbClr val="222222"/>
                </a:solidFill>
                <a:effectLst/>
                <a:latin typeface="Calibri" panose="020F0502020204030204" pitchFamily="34" charset="0"/>
              </a:rPr>
              <a:t>Used Independent Evaluators From the Jr Thunder &amp; Jake Bullen’s Camp one of which was a Professional Scout for the Bathurst Titan.</a:t>
            </a:r>
          </a:p>
          <a:p>
            <a:pPr marL="363538" marR="0" indent="-363538" algn="l">
              <a:spcBef>
                <a:spcPts val="0"/>
              </a:spcBef>
              <a:spcAft>
                <a:spcPts val="0"/>
              </a:spcAft>
              <a:buFont typeface="Wingdings" panose="05000000000000000000" pitchFamily="2" charset="2"/>
              <a:buChar char="§"/>
            </a:pPr>
            <a:endParaRPr lang="en-CA" sz="1600" b="0" i="0" dirty="0">
              <a:solidFill>
                <a:srgbClr val="222222"/>
              </a:solidFill>
              <a:effectLst/>
              <a:latin typeface="Calibri" panose="020F0502020204030204" pitchFamily="34" charset="0"/>
            </a:endParaRPr>
          </a:p>
          <a:p>
            <a:pPr marL="363538" marR="0" indent="-363538" algn="l">
              <a:spcBef>
                <a:spcPts val="0"/>
              </a:spcBef>
              <a:spcAft>
                <a:spcPts val="0"/>
              </a:spcAft>
              <a:buFont typeface="Wingdings" panose="05000000000000000000" pitchFamily="2" charset="2"/>
              <a:buChar char="§"/>
            </a:pPr>
            <a:r>
              <a:rPr lang="en-CA" sz="1600" b="0" i="0" dirty="0">
                <a:solidFill>
                  <a:srgbClr val="222222"/>
                </a:solidFill>
                <a:effectLst/>
                <a:latin typeface="Calibri" panose="020F0502020204030204" pitchFamily="34" charset="0"/>
              </a:rPr>
              <a:t>Did not Use Tom Duffy which reduced our Try-Out Bill by 80%</a:t>
            </a:r>
          </a:p>
          <a:p>
            <a:pPr marL="363538" marR="0" indent="-363538" algn="l">
              <a:spcBef>
                <a:spcPts val="0"/>
              </a:spcBef>
              <a:spcAft>
                <a:spcPts val="0"/>
              </a:spcAft>
              <a:buFont typeface="Wingdings" panose="05000000000000000000" pitchFamily="2" charset="2"/>
              <a:buChar char="§"/>
            </a:pPr>
            <a:endParaRPr lang="en-CA" sz="1600" b="0" i="0" dirty="0">
              <a:solidFill>
                <a:srgbClr val="222222"/>
              </a:solidFill>
              <a:effectLst/>
              <a:latin typeface="Calibri" panose="020F0502020204030204" pitchFamily="34" charset="0"/>
            </a:endParaRPr>
          </a:p>
          <a:p>
            <a:pPr marL="363538" marR="0" indent="-363538" algn="l">
              <a:spcBef>
                <a:spcPts val="0"/>
              </a:spcBef>
              <a:spcAft>
                <a:spcPts val="0"/>
              </a:spcAft>
              <a:buFont typeface="Wingdings" panose="05000000000000000000" pitchFamily="2" charset="2"/>
              <a:buChar char="§"/>
            </a:pPr>
            <a:r>
              <a:rPr lang="en-CA" sz="1600" b="0" i="0" dirty="0">
                <a:solidFill>
                  <a:srgbClr val="222222"/>
                </a:solidFill>
                <a:effectLst/>
                <a:latin typeface="Calibri" panose="020F0502020204030204" pitchFamily="34" charset="0"/>
              </a:rPr>
              <a:t>Plan to form a Tryout Committee of 4 Executives and use 100 % Independent Evaluators for upcoming Tryouts this year </a:t>
            </a:r>
            <a:r>
              <a:rPr lang="en-CA" sz="1600" b="1" i="0" u="sng" dirty="0">
                <a:solidFill>
                  <a:srgbClr val="222222"/>
                </a:solidFill>
                <a:effectLst/>
                <a:latin typeface="Calibri" panose="020F0502020204030204" pitchFamily="34" charset="0"/>
              </a:rPr>
              <a:t>( if re-elected )</a:t>
            </a:r>
          </a:p>
          <a:p>
            <a:pPr marL="363538" marR="0" indent="-363538" algn="l">
              <a:spcBef>
                <a:spcPts val="0"/>
              </a:spcBef>
              <a:spcAft>
                <a:spcPts val="0"/>
              </a:spcAft>
              <a:buFont typeface="Wingdings" panose="05000000000000000000" pitchFamily="2" charset="2"/>
              <a:buChar char="§"/>
            </a:pPr>
            <a:endParaRPr lang="en-CA" sz="1600" b="0" i="0" dirty="0">
              <a:solidFill>
                <a:srgbClr val="222222"/>
              </a:solidFill>
              <a:effectLst/>
              <a:latin typeface="Calibri" panose="020F0502020204030204" pitchFamily="34" charset="0"/>
            </a:endParaRPr>
          </a:p>
          <a:p>
            <a:pPr marL="363538" marR="0" indent="-363538" algn="l">
              <a:spcBef>
                <a:spcPts val="0"/>
              </a:spcBef>
              <a:spcAft>
                <a:spcPts val="0"/>
              </a:spcAft>
              <a:buFont typeface="Wingdings" panose="05000000000000000000" pitchFamily="2" charset="2"/>
              <a:buChar char="§"/>
            </a:pPr>
            <a:r>
              <a:rPr lang="en-CA" sz="1600" b="0" i="0" dirty="0">
                <a:solidFill>
                  <a:srgbClr val="222222"/>
                </a:solidFill>
                <a:effectLst/>
                <a:latin typeface="Calibri" panose="020F0502020204030204" pitchFamily="34" charset="0"/>
              </a:rPr>
              <a:t>We did not have a Coaches Game this year due to COVID-19</a:t>
            </a:r>
          </a:p>
          <a:p>
            <a:pPr marL="363538" marR="0" indent="-363538" algn="l">
              <a:spcBef>
                <a:spcPts val="0"/>
              </a:spcBef>
              <a:spcAft>
                <a:spcPts val="0"/>
              </a:spcAft>
              <a:buFont typeface="Wingdings" panose="05000000000000000000" pitchFamily="2" charset="2"/>
              <a:buChar char="§"/>
            </a:pPr>
            <a:endParaRPr lang="en-CA" sz="1600" b="0" i="0" dirty="0">
              <a:solidFill>
                <a:srgbClr val="222222"/>
              </a:solidFill>
              <a:effectLst/>
              <a:latin typeface="Calibri" panose="020F0502020204030204" pitchFamily="34" charset="0"/>
            </a:endParaRPr>
          </a:p>
          <a:p>
            <a:pPr marL="363538" marR="0" indent="-363538" algn="l">
              <a:spcBef>
                <a:spcPts val="0"/>
              </a:spcBef>
              <a:spcAft>
                <a:spcPts val="0"/>
              </a:spcAft>
              <a:buFont typeface="Wingdings" panose="05000000000000000000" pitchFamily="2" charset="2"/>
              <a:buChar char="§"/>
            </a:pPr>
            <a:r>
              <a:rPr lang="en-CA" sz="1600" b="0" i="0" dirty="0">
                <a:solidFill>
                  <a:srgbClr val="222222"/>
                </a:solidFill>
                <a:effectLst/>
                <a:latin typeface="Calibri" panose="020F0502020204030204" pitchFamily="34" charset="0"/>
              </a:rPr>
              <a:t>Currently Planning to have the Coaches Hot Stove virtually in the upcoming weeks, to go over what we did good, what we need to improve, COVID-19 issues</a:t>
            </a:r>
          </a:p>
          <a:p>
            <a:pPr marL="363538" marR="0" indent="-363538" algn="l">
              <a:spcBef>
                <a:spcPts val="0"/>
              </a:spcBef>
              <a:spcAft>
                <a:spcPts val="0"/>
              </a:spcAft>
              <a:buFont typeface="Wingdings" panose="05000000000000000000" pitchFamily="2" charset="2"/>
              <a:buChar char="§"/>
            </a:pPr>
            <a:endParaRPr lang="en-CA" sz="1600" b="0" i="0" dirty="0">
              <a:solidFill>
                <a:srgbClr val="222222"/>
              </a:solidFill>
              <a:effectLst/>
              <a:latin typeface="Calibri" panose="020F0502020204030204" pitchFamily="34" charset="0"/>
            </a:endParaRPr>
          </a:p>
          <a:p>
            <a:pPr marL="363538" marR="0" indent="-363538" algn="l">
              <a:spcBef>
                <a:spcPts val="0"/>
              </a:spcBef>
              <a:spcAft>
                <a:spcPts val="0"/>
              </a:spcAft>
              <a:buFont typeface="Wingdings" panose="05000000000000000000" pitchFamily="2" charset="2"/>
              <a:buChar char="§"/>
            </a:pPr>
            <a:r>
              <a:rPr lang="en-CA" sz="1600" b="0" i="0" dirty="0">
                <a:solidFill>
                  <a:srgbClr val="222222"/>
                </a:solidFill>
                <a:effectLst/>
                <a:latin typeface="Calibri" panose="020F0502020204030204" pitchFamily="34" charset="0"/>
              </a:rPr>
              <a:t>Coaches evaluation was sent out and to date we have rec’d 61 responses in 3 Day</a:t>
            </a:r>
          </a:p>
          <a:p>
            <a:pPr>
              <a:buFont typeface="Wingdings" panose="05000000000000000000" pitchFamily="2" charset="2"/>
              <a:buChar char="§"/>
            </a:pPr>
            <a:endParaRPr lang="en-CA" sz="1600" dirty="0"/>
          </a:p>
        </p:txBody>
      </p:sp>
    </p:spTree>
    <p:extLst>
      <p:ext uri="{BB962C8B-B14F-4D97-AF65-F5344CB8AC3E}">
        <p14:creationId xmlns:p14="http://schemas.microsoft.com/office/powerpoint/2010/main" val="3302456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Development Coordinator</a:t>
            </a:r>
          </a:p>
        </p:txBody>
      </p:sp>
      <p:sp>
        <p:nvSpPr>
          <p:cNvPr id="3" name="Content Placeholder 2"/>
          <p:cNvSpPr>
            <a:spLocks noGrp="1"/>
          </p:cNvSpPr>
          <p:nvPr>
            <p:ph idx="1"/>
          </p:nvPr>
        </p:nvSpPr>
        <p:spPr>
          <a:xfrm>
            <a:off x="172528" y="1845734"/>
            <a:ext cx="11877256" cy="4023360"/>
          </a:xfrm>
        </p:spPr>
        <p:txBody>
          <a:bodyPr>
            <a:noAutofit/>
          </a:bodyPr>
          <a:lstStyle/>
          <a:p>
            <a:pPr marL="355600" indent="-355600" fontAlgn="base">
              <a:buFont typeface="Wingdings" panose="05000000000000000000" pitchFamily="2" charset="2"/>
              <a:buChar char="§"/>
            </a:pPr>
            <a:r>
              <a:rPr lang="en-CA" sz="1600" b="1" dirty="0">
                <a:solidFill>
                  <a:schemeClr val="accent1"/>
                </a:solidFill>
              </a:rPr>
              <a:t>POWER SKATING: </a:t>
            </a:r>
            <a:r>
              <a:rPr lang="en-CA" sz="1600" dirty="0"/>
              <a:t>The 2020-2021 Power Skating Program was offered to players from U11 – U18, looking to develop their skating skills. It started September 19th and ran for six weeks. The following were the numbers that attended from each age: U11: 16, U13: 28, and U15/U18: 21. This program was designed to work on developing skating skills for all players, while also being comfortable doing so with a puck on their stick. The players were introduced to many new drills, but all seemed to enjoy and all improved as the sessions went on. The program was designed by Jake Bullen and Paul Anderson, and with the help of many great volunteers, this was a success for our players and association.</a:t>
            </a:r>
          </a:p>
          <a:p>
            <a:pPr marL="355600" indent="-355600" fontAlgn="base">
              <a:buFont typeface="Wingdings" panose="05000000000000000000" pitchFamily="2" charset="2"/>
              <a:buChar char="§"/>
            </a:pPr>
            <a:r>
              <a:rPr lang="en-CA" sz="1600" b="1" dirty="0">
                <a:solidFill>
                  <a:schemeClr val="accent1"/>
                </a:solidFill>
              </a:rPr>
              <a:t>HIGH PERFORMANCE GAME READY:</a:t>
            </a:r>
            <a:r>
              <a:rPr lang="en-CA" sz="1600" dirty="0"/>
              <a:t> The 2020-2021 High Performance Game Ready sessions offered players the opportunity to engage in new, high-tempo, and game specific drills, to prepare them for the upcoming tryouts. Due to the COVID-19 restrictions, the numbers on-ice were small, but nonetheless, these sessions were well-received. The players adapted well to the new drills and many began to develop their in-game skills. The goal of this was to provide an opportunity for players to push themselves outside of their comfort zone and try “elite” level drills and skills. Thank you once again to the many volunteers who assisted with these practices and made it possible.</a:t>
            </a:r>
          </a:p>
          <a:p>
            <a:pPr marL="355600" indent="-355600" fontAlgn="base">
              <a:buFont typeface="Wingdings" panose="05000000000000000000" pitchFamily="2" charset="2"/>
              <a:buChar char="§"/>
            </a:pPr>
            <a:r>
              <a:rPr lang="en-CA" sz="1600" b="1" dirty="0">
                <a:solidFill>
                  <a:schemeClr val="accent1"/>
                </a:solidFill>
              </a:rPr>
              <a:t>BODY CHECKING CLINIC: </a:t>
            </a:r>
            <a:r>
              <a:rPr lang="en-CA" sz="1600" dirty="0"/>
              <a:t>The 2020-2021 Body Checking Clinic had 33 players registered. Paul Anderson ran the off-ice instruction, while the on-ice was organized by Jake Bullen, with the assistance of ESMHA volunteers. The clinic focused on the purpose of body checking, key components of safety, and understanding the importance of angling. Overall, the players were engaged and demonstrated their understanding of the teaching points and they were all successful in demonstrating their on-ice ability to do so.</a:t>
            </a:r>
            <a:br>
              <a:rPr lang="en-US" sz="1600" dirty="0"/>
            </a:br>
            <a:endParaRPr lang="en-CA" sz="1600" dirty="0">
              <a:solidFill>
                <a:schemeClr val="tx1"/>
              </a:solidFill>
            </a:endParaRPr>
          </a:p>
          <a:p>
            <a:endParaRPr lang="en-CA" sz="1600" dirty="0"/>
          </a:p>
          <a:p>
            <a:pPr marL="0" indent="0">
              <a:buNone/>
            </a:pPr>
            <a:endParaRPr lang="en-CA" sz="16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Development Coordinator: Jake Bullen</a:t>
            </a:r>
          </a:p>
        </p:txBody>
      </p:sp>
    </p:spTree>
    <p:extLst>
      <p:ext uri="{BB962C8B-B14F-4D97-AF65-F5344CB8AC3E}">
        <p14:creationId xmlns:p14="http://schemas.microsoft.com/office/powerpoint/2010/main" val="395757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Development Coordinator</a:t>
            </a:r>
          </a:p>
        </p:txBody>
      </p:sp>
      <p:sp>
        <p:nvSpPr>
          <p:cNvPr id="3" name="Content Placeholder 2"/>
          <p:cNvSpPr>
            <a:spLocks noGrp="1"/>
          </p:cNvSpPr>
          <p:nvPr>
            <p:ph idx="1"/>
          </p:nvPr>
        </p:nvSpPr>
        <p:spPr>
          <a:xfrm>
            <a:off x="172528" y="1845734"/>
            <a:ext cx="11877256" cy="4023360"/>
          </a:xfrm>
        </p:spPr>
        <p:txBody>
          <a:bodyPr>
            <a:noAutofit/>
          </a:bodyPr>
          <a:lstStyle/>
          <a:p>
            <a:pPr marL="355600" indent="-355600" fontAlgn="base">
              <a:buFont typeface="Wingdings" panose="05000000000000000000" pitchFamily="2" charset="2"/>
              <a:buChar char="§"/>
            </a:pPr>
            <a:r>
              <a:rPr lang="en-CA" sz="1600" b="1" dirty="0">
                <a:solidFill>
                  <a:schemeClr val="accent1"/>
                </a:solidFill>
              </a:rPr>
              <a:t>SKILL SESSIONS: </a:t>
            </a:r>
            <a:r>
              <a:rPr lang="en-CA" sz="1600" dirty="0"/>
              <a:t>ESMHA partnered with the Eastern Shore Thunder Jr. C to provide a U7 &amp; U9 head start camp at the beginning of the season. This was once again a great success and a great opportunity for the young players to get to know our local junior hockey club. A big thank you goes to Gerald Williams for his dedication and willingness to invest in the partnership between ESMHA and the Junior Thunder! Finally, the ESMHA coaches provided skill sessions for players from U11-U18. These sessions are helpful for both our coaches and players to hone their skills with another opportunity to get on the ice.</a:t>
            </a:r>
          </a:p>
          <a:p>
            <a:pPr marL="0" indent="0" fontAlgn="base">
              <a:buNone/>
            </a:pPr>
            <a:r>
              <a:rPr lang="en-CA" sz="1600" i="1" dirty="0"/>
              <a:t>Despite a very unprecedented season, we were very pleased with the development opportunities and registration numbers for all ESMHA events in 2020/2021. Our goal is to provide affordable opportunities for our players that offer them the chance to develop their skills while, more importantly, making it enjoyable for all involved. We hope that this upcoming season will be one with less restrictions which will allow us to offer more opportunities for all players, goalies, and age groups. I want to give a huge thank you to the ESMHA Executive and all the volunteers that assisted in making these opportunities available for our players during this tough season. I am looking forward to 2021-2022 and what we can accomplish together!</a:t>
            </a:r>
          </a:p>
          <a:p>
            <a:pPr marL="0" indent="0" fontAlgn="base">
              <a:buNone/>
            </a:pPr>
            <a:r>
              <a:rPr lang="en-CA" sz="1600" dirty="0"/>
              <a:t>Thank You!</a:t>
            </a:r>
          </a:p>
          <a:p>
            <a:pPr marL="0" indent="0" fontAlgn="base">
              <a:buNone/>
            </a:pPr>
            <a:r>
              <a:rPr lang="en-CA" sz="1600" b="1" dirty="0"/>
              <a:t>Jake Bullen,</a:t>
            </a:r>
          </a:p>
          <a:p>
            <a:pPr marL="0" indent="0" fontAlgn="base">
              <a:buNone/>
            </a:pPr>
            <a:r>
              <a:rPr lang="en-CA" sz="1600" b="1" dirty="0">
                <a:solidFill>
                  <a:schemeClr val="accent1"/>
                </a:solidFill>
              </a:rPr>
              <a:t>ESMHA Player Development Co-Ordinator</a:t>
            </a:r>
          </a:p>
          <a:p>
            <a:pPr marL="0" indent="0">
              <a:buNone/>
            </a:pPr>
            <a:endParaRPr lang="en-CA" sz="16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Development Coordinator: Jake Bullen</a:t>
            </a:r>
          </a:p>
        </p:txBody>
      </p:sp>
    </p:spTree>
    <p:extLst>
      <p:ext uri="{BB962C8B-B14F-4D97-AF65-F5344CB8AC3E}">
        <p14:creationId xmlns:p14="http://schemas.microsoft.com/office/powerpoint/2010/main" val="2074868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Budget Coordinator</a:t>
            </a:r>
          </a:p>
        </p:txBody>
      </p:sp>
      <p:sp>
        <p:nvSpPr>
          <p:cNvPr id="3" name="Content Placeholder 2"/>
          <p:cNvSpPr>
            <a:spLocks noGrp="1"/>
          </p:cNvSpPr>
          <p:nvPr>
            <p:ph idx="1"/>
          </p:nvPr>
        </p:nvSpPr>
        <p:spPr>
          <a:xfrm>
            <a:off x="327546" y="1845734"/>
            <a:ext cx="11569838" cy="4023360"/>
          </a:xfrm>
        </p:spPr>
        <p:txBody>
          <a:bodyPr>
            <a:normAutofit/>
          </a:bodyPr>
          <a:lstStyle/>
          <a:p>
            <a:pPr marL="355600" indent="-355600">
              <a:buFont typeface="Wingdings" panose="05000000000000000000" pitchFamily="2" charset="2"/>
              <a:buChar char="§"/>
            </a:pPr>
            <a:r>
              <a:rPr lang="en-US" dirty="0"/>
              <a:t>TBD</a:t>
            </a:r>
          </a:p>
          <a:p>
            <a:pPr>
              <a:buFontTx/>
              <a:buChar char="-"/>
            </a:pPr>
            <a:endParaRPr lang="en-CA" dirty="0">
              <a:solidFill>
                <a:schemeClr val="tx1"/>
              </a:solidFill>
            </a:endParaRPr>
          </a:p>
          <a:p>
            <a:endParaRPr lang="en-CA" dirty="0"/>
          </a:p>
          <a:p>
            <a:pPr marL="0" indent="0">
              <a:buNone/>
            </a:pPr>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4757057" cy="369332"/>
          </a:xfrm>
          <a:prstGeom prst="rect">
            <a:avLst/>
          </a:prstGeom>
          <a:noFill/>
        </p:spPr>
        <p:txBody>
          <a:bodyPr wrap="square" rtlCol="0">
            <a:spAutoFit/>
          </a:bodyPr>
          <a:lstStyle/>
          <a:p>
            <a:r>
              <a:rPr lang="en-CA" dirty="0"/>
              <a:t>Budget Coordinator: Natalie Stevens</a:t>
            </a:r>
          </a:p>
        </p:txBody>
      </p:sp>
      <p:sp>
        <p:nvSpPr>
          <p:cNvPr id="7" name="TextBox 6">
            <a:extLst>
              <a:ext uri="{FF2B5EF4-FFF2-40B4-BE49-F238E27FC236}">
                <a16:creationId xmlns:a16="http://schemas.microsoft.com/office/drawing/2014/main" id="{5043B85B-5CC2-45B2-830B-E4CED387844C}"/>
              </a:ext>
            </a:extLst>
          </p:cNvPr>
          <p:cNvSpPr txBox="1"/>
          <p:nvPr/>
        </p:nvSpPr>
        <p:spPr>
          <a:xfrm rot="19972088">
            <a:off x="3325091" y="2479964"/>
            <a:ext cx="5430982" cy="830997"/>
          </a:xfrm>
          <a:prstGeom prst="rect">
            <a:avLst/>
          </a:prstGeom>
          <a:noFill/>
          <a:ln w="38100">
            <a:solidFill>
              <a:srgbClr val="FF0000"/>
            </a:solidFill>
          </a:ln>
        </p:spPr>
        <p:txBody>
          <a:bodyPr wrap="square" rtlCol="0">
            <a:spAutoFit/>
          </a:bodyPr>
          <a:lstStyle/>
          <a:p>
            <a:pPr algn="ctr"/>
            <a:r>
              <a:rPr lang="en-CA" sz="4800" b="1" dirty="0">
                <a:solidFill>
                  <a:srgbClr val="FF0000"/>
                </a:solidFill>
              </a:rPr>
              <a:t>Update as Required</a:t>
            </a:r>
          </a:p>
        </p:txBody>
      </p:sp>
    </p:spTree>
    <p:extLst>
      <p:ext uri="{BB962C8B-B14F-4D97-AF65-F5344CB8AC3E}">
        <p14:creationId xmlns:p14="http://schemas.microsoft.com/office/powerpoint/2010/main" val="2897029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Q&amp;A</a:t>
            </a:r>
          </a:p>
        </p:txBody>
      </p:sp>
      <p:sp>
        <p:nvSpPr>
          <p:cNvPr id="3" name="Content Placeholder 2"/>
          <p:cNvSpPr>
            <a:spLocks noGrp="1"/>
          </p:cNvSpPr>
          <p:nvPr>
            <p:ph idx="1"/>
          </p:nvPr>
        </p:nvSpPr>
        <p:spPr>
          <a:xfrm>
            <a:off x="1097280" y="1845734"/>
            <a:ext cx="10056675" cy="4023360"/>
          </a:xfrm>
        </p:spPr>
        <p:txBody>
          <a:bodyPr/>
          <a:lstStyle/>
          <a:p>
            <a:pPr marL="0" indent="0">
              <a:buNone/>
            </a:pPr>
            <a:r>
              <a:rPr lang="en-CA" dirty="0">
                <a:solidFill>
                  <a:schemeClr val="tx1"/>
                </a:solidFill>
              </a:rPr>
              <a:t>Questions:</a:t>
            </a:r>
          </a:p>
          <a:p>
            <a:pPr>
              <a:buFont typeface="Wingdings" panose="05000000000000000000" pitchFamily="2" charset="2"/>
              <a:buChar char="§"/>
            </a:pPr>
            <a:r>
              <a:rPr lang="en-CA" dirty="0">
                <a:solidFill>
                  <a:schemeClr val="tx1"/>
                </a:solidFill>
              </a:rPr>
              <a:t>From membership in advance of meeting;</a:t>
            </a:r>
          </a:p>
          <a:p>
            <a:pPr>
              <a:buFont typeface="Wingdings" panose="05000000000000000000" pitchFamily="2" charset="2"/>
              <a:buChar char="§"/>
            </a:pPr>
            <a:r>
              <a:rPr lang="en-CA" dirty="0">
                <a:solidFill>
                  <a:schemeClr val="tx1"/>
                </a:solidFill>
              </a:rPr>
              <a:t>From the floor via chat;</a:t>
            </a:r>
          </a:p>
          <a:p>
            <a:pPr>
              <a:buFontTx/>
              <a:buChar char="-"/>
            </a:pPr>
            <a:endParaRPr lang="en-CA" dirty="0">
              <a:solidFill>
                <a:schemeClr val="tx1"/>
              </a:solidFill>
            </a:endParaRPr>
          </a:p>
          <a:p>
            <a:endParaRPr lang="en-CA" dirty="0"/>
          </a:p>
          <a:p>
            <a:pPr marL="0" indent="0">
              <a:buNone/>
            </a:pPr>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542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Elections</a:t>
            </a: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p:cNvGraphicFramePr>
            <a:graphicFrameLocks noGrp="1"/>
          </p:cNvGraphicFramePr>
          <p:nvPr>
            <p:extLst>
              <p:ext uri="{D42A27DB-BD31-4B8C-83A1-F6EECF244321}">
                <p14:modId xmlns:p14="http://schemas.microsoft.com/office/powerpoint/2010/main" val="2679278727"/>
              </p:ext>
            </p:extLst>
          </p:nvPr>
        </p:nvGraphicFramePr>
        <p:xfrm>
          <a:off x="348343" y="2101286"/>
          <a:ext cx="5442857" cy="2171206"/>
        </p:xfrm>
        <a:graphic>
          <a:graphicData uri="http://schemas.openxmlformats.org/drawingml/2006/table">
            <a:tbl>
              <a:tblPr firstRow="1" bandRow="1">
                <a:tableStyleId>{5C22544A-7EE6-4342-B048-85BDC9FD1C3A}</a:tableStyleId>
              </a:tblPr>
              <a:tblGrid>
                <a:gridCol w="2843238">
                  <a:extLst>
                    <a:ext uri="{9D8B030D-6E8A-4147-A177-3AD203B41FA5}">
                      <a16:colId xmlns:a16="http://schemas.microsoft.com/office/drawing/2014/main" val="2533504987"/>
                    </a:ext>
                  </a:extLst>
                </a:gridCol>
                <a:gridCol w="2599619">
                  <a:extLst>
                    <a:ext uri="{9D8B030D-6E8A-4147-A177-3AD203B41FA5}">
                      <a16:colId xmlns:a16="http://schemas.microsoft.com/office/drawing/2014/main" val="1169510668"/>
                    </a:ext>
                  </a:extLst>
                </a:gridCol>
              </a:tblGrid>
              <a:tr h="342406">
                <a:tc>
                  <a:txBody>
                    <a:bodyPr/>
                    <a:lstStyle/>
                    <a:p>
                      <a:r>
                        <a:rPr lang="en-CA" sz="1400" dirty="0"/>
                        <a:t>Position</a:t>
                      </a:r>
                    </a:p>
                  </a:txBody>
                  <a:tcPr/>
                </a:tc>
                <a:tc>
                  <a:txBody>
                    <a:bodyPr/>
                    <a:lstStyle/>
                    <a:p>
                      <a:r>
                        <a:rPr lang="en-CA" sz="1400" dirty="0"/>
                        <a:t>Nominee</a:t>
                      </a:r>
                    </a:p>
                  </a:txBody>
                  <a:tcPr/>
                </a:tc>
                <a:extLst>
                  <a:ext uri="{0D108BD9-81ED-4DB2-BD59-A6C34878D82A}">
                    <a16:rowId xmlns:a16="http://schemas.microsoft.com/office/drawing/2014/main" val="908995874"/>
                  </a:ext>
                </a:extLst>
              </a:tr>
              <a:tr h="281430">
                <a:tc>
                  <a:txBody>
                    <a:bodyPr/>
                    <a:lstStyle/>
                    <a:p>
                      <a:r>
                        <a:rPr lang="en-CA" sz="1400" dirty="0"/>
                        <a:t>Vice President</a:t>
                      </a:r>
                    </a:p>
                  </a:txBody>
                  <a:tcPr/>
                </a:tc>
                <a:tc>
                  <a:txBody>
                    <a:bodyPr/>
                    <a:lstStyle/>
                    <a:p>
                      <a:r>
                        <a:rPr lang="en-CA" sz="1400" dirty="0"/>
                        <a:t>Andrew Lowery (Incumbent) </a:t>
                      </a:r>
                    </a:p>
                  </a:txBody>
                  <a:tcPr/>
                </a:tc>
                <a:extLst>
                  <a:ext uri="{0D108BD9-81ED-4DB2-BD59-A6C34878D82A}">
                    <a16:rowId xmlns:a16="http://schemas.microsoft.com/office/drawing/2014/main" val="1130213621"/>
                  </a:ext>
                </a:extLst>
              </a:tr>
              <a:tr h="281430">
                <a:tc>
                  <a:txBody>
                    <a:bodyPr/>
                    <a:lstStyle/>
                    <a:p>
                      <a:r>
                        <a:rPr lang="en-CA" sz="1400" dirty="0"/>
                        <a:t>Treasurer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0" dirty="0">
                          <a:solidFill>
                            <a:schemeClr val="tx1"/>
                          </a:solidFill>
                        </a:rPr>
                        <a:t>Natalie Stevens</a:t>
                      </a:r>
                    </a:p>
                  </a:txBody>
                  <a:tcPr/>
                </a:tc>
                <a:extLst>
                  <a:ext uri="{0D108BD9-81ED-4DB2-BD59-A6C34878D82A}">
                    <a16:rowId xmlns:a16="http://schemas.microsoft.com/office/drawing/2014/main" val="1251089731"/>
                  </a:ext>
                </a:extLst>
              </a:tr>
              <a:tr h="281430">
                <a:tc>
                  <a:txBody>
                    <a:bodyPr/>
                    <a:lstStyle/>
                    <a:p>
                      <a:r>
                        <a:rPr lang="en-CA" sz="1400" dirty="0"/>
                        <a:t>Ice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Gina Dunn (Incumbent)</a:t>
                      </a:r>
                    </a:p>
                  </a:txBody>
                  <a:tcPr/>
                </a:tc>
                <a:extLst>
                  <a:ext uri="{0D108BD9-81ED-4DB2-BD59-A6C34878D82A}">
                    <a16:rowId xmlns:a16="http://schemas.microsoft.com/office/drawing/2014/main" val="3256688894"/>
                  </a:ext>
                </a:extLst>
              </a:tr>
              <a:tr h="281430">
                <a:tc>
                  <a:txBody>
                    <a:bodyPr/>
                    <a:lstStyle/>
                    <a:p>
                      <a:r>
                        <a:rPr lang="en-CA" sz="1400" dirty="0"/>
                        <a:t>Female Hockey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0" dirty="0">
                          <a:solidFill>
                            <a:schemeClr val="tx1"/>
                          </a:solidFill>
                        </a:rPr>
                        <a:t>Rebecca Warner</a:t>
                      </a:r>
                    </a:p>
                  </a:txBody>
                  <a:tcPr/>
                </a:tc>
                <a:extLst>
                  <a:ext uri="{0D108BD9-81ED-4DB2-BD59-A6C34878D82A}">
                    <a16:rowId xmlns:a16="http://schemas.microsoft.com/office/drawing/2014/main" val="893733759"/>
                  </a:ext>
                </a:extLst>
              </a:tr>
              <a:tr h="281430">
                <a:tc>
                  <a:txBody>
                    <a:bodyPr/>
                    <a:lstStyle/>
                    <a:p>
                      <a:r>
                        <a:rPr lang="en-CA" sz="1400" dirty="0"/>
                        <a:t>Recreational Coordinator</a:t>
                      </a:r>
                    </a:p>
                  </a:txBody>
                  <a:tcPr/>
                </a:tc>
                <a:tc>
                  <a:txBody>
                    <a:bodyPr/>
                    <a:lstStyle/>
                    <a:p>
                      <a:r>
                        <a:rPr lang="en-CA" sz="1400" dirty="0"/>
                        <a:t>Alex Mitchell (Incumbent)</a:t>
                      </a:r>
                    </a:p>
                  </a:txBody>
                  <a:tcPr/>
                </a:tc>
                <a:extLst>
                  <a:ext uri="{0D108BD9-81ED-4DB2-BD59-A6C34878D82A}">
                    <a16:rowId xmlns:a16="http://schemas.microsoft.com/office/drawing/2014/main" val="1373343386"/>
                  </a:ext>
                </a:extLst>
              </a:tr>
              <a:tr h="281430">
                <a:tc>
                  <a:txBody>
                    <a:bodyPr/>
                    <a:lstStyle/>
                    <a:p>
                      <a:r>
                        <a:rPr lang="en-CA" sz="1400" dirty="0"/>
                        <a:t>Coach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Jason St-Hilaire (Incumbent)</a:t>
                      </a:r>
                    </a:p>
                  </a:txBody>
                  <a:tcPr/>
                </a:tc>
                <a:extLst>
                  <a:ext uri="{0D108BD9-81ED-4DB2-BD59-A6C34878D82A}">
                    <a16:rowId xmlns:a16="http://schemas.microsoft.com/office/drawing/2014/main" val="2204489774"/>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82317648"/>
              </p:ext>
            </p:extLst>
          </p:nvPr>
        </p:nvGraphicFramePr>
        <p:xfrm>
          <a:off x="6096000" y="2101286"/>
          <a:ext cx="5801383" cy="2208812"/>
        </p:xfrm>
        <a:graphic>
          <a:graphicData uri="http://schemas.openxmlformats.org/drawingml/2006/table">
            <a:tbl>
              <a:tblPr firstRow="1" bandRow="1">
                <a:tableStyleId>{5C22544A-7EE6-4342-B048-85BDC9FD1C3A}</a:tableStyleId>
              </a:tblPr>
              <a:tblGrid>
                <a:gridCol w="3030524">
                  <a:extLst>
                    <a:ext uri="{9D8B030D-6E8A-4147-A177-3AD203B41FA5}">
                      <a16:colId xmlns:a16="http://schemas.microsoft.com/office/drawing/2014/main" val="554470117"/>
                    </a:ext>
                  </a:extLst>
                </a:gridCol>
                <a:gridCol w="2770859">
                  <a:extLst>
                    <a:ext uri="{9D8B030D-6E8A-4147-A177-3AD203B41FA5}">
                      <a16:colId xmlns:a16="http://schemas.microsoft.com/office/drawing/2014/main" val="1992834840"/>
                    </a:ext>
                  </a:extLst>
                </a:gridCol>
              </a:tblGrid>
              <a:tr h="281430">
                <a:tc>
                  <a:txBody>
                    <a:bodyPr/>
                    <a:lstStyle/>
                    <a:p>
                      <a:r>
                        <a:rPr lang="en-CA" sz="1400" dirty="0"/>
                        <a:t>Position</a:t>
                      </a:r>
                    </a:p>
                  </a:txBody>
                  <a:tcPr/>
                </a:tc>
                <a:tc>
                  <a:txBody>
                    <a:bodyPr/>
                    <a:lstStyle/>
                    <a:p>
                      <a:r>
                        <a:rPr lang="en-CA" sz="1400" dirty="0"/>
                        <a:t>Nominee</a:t>
                      </a:r>
                    </a:p>
                  </a:txBody>
                  <a:tcPr/>
                </a:tc>
                <a:extLst>
                  <a:ext uri="{0D108BD9-81ED-4DB2-BD59-A6C34878D82A}">
                    <a16:rowId xmlns:a16="http://schemas.microsoft.com/office/drawing/2014/main" val="3143554767"/>
                  </a:ext>
                </a:extLst>
              </a:tr>
              <a:tr h="281430">
                <a:tc>
                  <a:txBody>
                    <a:bodyPr/>
                    <a:lstStyle/>
                    <a:p>
                      <a:r>
                        <a:rPr lang="en-CA" sz="1400" dirty="0"/>
                        <a:t>U7 (IP)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0" dirty="0">
                          <a:solidFill>
                            <a:schemeClr val="tx1"/>
                          </a:solidFill>
                        </a:rPr>
                        <a:t>Jenn Day </a:t>
                      </a:r>
                      <a:r>
                        <a:rPr lang="en-CA" sz="1400" dirty="0"/>
                        <a:t>(Incumbent)</a:t>
                      </a:r>
                      <a:endParaRPr lang="en-CA" sz="1400" b="0" dirty="0">
                        <a:solidFill>
                          <a:schemeClr val="tx1"/>
                        </a:solidFill>
                      </a:endParaRPr>
                    </a:p>
                  </a:txBody>
                  <a:tcPr/>
                </a:tc>
                <a:extLst>
                  <a:ext uri="{0D108BD9-81ED-4DB2-BD59-A6C34878D82A}">
                    <a16:rowId xmlns:a16="http://schemas.microsoft.com/office/drawing/2014/main" val="2453095147"/>
                  </a:ext>
                </a:extLst>
              </a:tr>
              <a:tr h="281430">
                <a:tc>
                  <a:txBody>
                    <a:bodyPr/>
                    <a:lstStyle/>
                    <a:p>
                      <a:r>
                        <a:rPr lang="en-CA" sz="1400" dirty="0"/>
                        <a:t>U9 (Novice</a:t>
                      </a:r>
                      <a:r>
                        <a:rPr lang="en-CA" sz="1400" baseline="0" dirty="0"/>
                        <a:t>) Coordinator</a:t>
                      </a:r>
                      <a:endParaRPr lang="en-CA" sz="1400" dirty="0"/>
                    </a:p>
                  </a:txBody>
                  <a:tcPr/>
                </a:tc>
                <a:tc>
                  <a:txBody>
                    <a:bodyPr/>
                    <a:lstStyle/>
                    <a:p>
                      <a:r>
                        <a:rPr lang="en-CA" sz="1400" dirty="0"/>
                        <a:t>Rene Campbell-Poirier (Incumbent)</a:t>
                      </a:r>
                    </a:p>
                  </a:txBody>
                  <a:tcPr/>
                </a:tc>
                <a:extLst>
                  <a:ext uri="{0D108BD9-81ED-4DB2-BD59-A6C34878D82A}">
                    <a16:rowId xmlns:a16="http://schemas.microsoft.com/office/drawing/2014/main" val="186195227"/>
                  </a:ext>
                </a:extLst>
              </a:tr>
              <a:tr h="281430">
                <a:tc>
                  <a:txBody>
                    <a:bodyPr/>
                    <a:lstStyle/>
                    <a:p>
                      <a:r>
                        <a:rPr lang="en-CA" sz="1400" dirty="0"/>
                        <a:t>U11 (Atom)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Troy Nickerson (Incumbent)</a:t>
                      </a:r>
                    </a:p>
                  </a:txBody>
                  <a:tcPr/>
                </a:tc>
                <a:extLst>
                  <a:ext uri="{0D108BD9-81ED-4DB2-BD59-A6C34878D82A}">
                    <a16:rowId xmlns:a16="http://schemas.microsoft.com/office/drawing/2014/main" val="2698990083"/>
                  </a:ext>
                </a:extLst>
              </a:tr>
              <a:tr h="281430">
                <a:tc>
                  <a:txBody>
                    <a:bodyPr/>
                    <a:lstStyle/>
                    <a:p>
                      <a:r>
                        <a:rPr lang="en-CA" sz="1400" dirty="0"/>
                        <a:t>U13 (Peewee)</a:t>
                      </a:r>
                      <a:r>
                        <a:rPr lang="en-CA" sz="1400" baseline="0" dirty="0"/>
                        <a:t> Coordinator</a:t>
                      </a:r>
                      <a:endParaRPr lang="en-CA"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Melissa Arnold (Incumbent)</a:t>
                      </a:r>
                    </a:p>
                  </a:txBody>
                  <a:tcPr/>
                </a:tc>
                <a:extLst>
                  <a:ext uri="{0D108BD9-81ED-4DB2-BD59-A6C34878D82A}">
                    <a16:rowId xmlns:a16="http://schemas.microsoft.com/office/drawing/2014/main" val="3331804429"/>
                  </a:ext>
                </a:extLst>
              </a:tr>
              <a:tr h="342406">
                <a:tc>
                  <a:txBody>
                    <a:bodyPr/>
                    <a:lstStyle/>
                    <a:p>
                      <a:r>
                        <a:rPr lang="en-CA" sz="1400" dirty="0"/>
                        <a:t>U15 (Bantam)</a:t>
                      </a:r>
                      <a:r>
                        <a:rPr lang="en-CA" sz="1400" baseline="0" dirty="0"/>
                        <a:t> Coordinator</a:t>
                      </a:r>
                      <a:endParaRPr lang="en-CA"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t>Melissa Arnold </a:t>
                      </a:r>
                    </a:p>
                  </a:txBody>
                  <a:tcPr/>
                </a:tc>
                <a:extLst>
                  <a:ext uri="{0D108BD9-81ED-4DB2-BD59-A6C34878D82A}">
                    <a16:rowId xmlns:a16="http://schemas.microsoft.com/office/drawing/2014/main" val="1829751814"/>
                  </a:ext>
                </a:extLst>
              </a:tr>
              <a:tr h="342406">
                <a:tc>
                  <a:txBody>
                    <a:bodyPr/>
                    <a:lstStyle/>
                    <a:p>
                      <a:r>
                        <a:rPr lang="en-CA" sz="1400" dirty="0"/>
                        <a:t>U18 (Midget) Coordinator</a:t>
                      </a:r>
                    </a:p>
                  </a:txBody>
                  <a:tcPr/>
                </a:tc>
                <a:tc>
                  <a:txBody>
                    <a:bodyPr/>
                    <a:lstStyle/>
                    <a:p>
                      <a:r>
                        <a:rPr lang="en-CA" sz="1400" dirty="0"/>
                        <a:t>Shannon </a:t>
                      </a:r>
                      <a:r>
                        <a:rPr lang="en-CA" sz="1400" dirty="0" err="1"/>
                        <a:t>Karsten</a:t>
                      </a:r>
                      <a:r>
                        <a:rPr lang="en-CA" sz="1400" dirty="0"/>
                        <a:t> (Incumbent)</a:t>
                      </a:r>
                    </a:p>
                  </a:txBody>
                  <a:tcPr/>
                </a:tc>
                <a:extLst>
                  <a:ext uri="{0D108BD9-81ED-4DB2-BD59-A6C34878D82A}">
                    <a16:rowId xmlns:a16="http://schemas.microsoft.com/office/drawing/2014/main" val="1032435851"/>
                  </a:ext>
                </a:extLst>
              </a:tr>
            </a:tbl>
          </a:graphicData>
        </a:graphic>
      </p:graphicFrame>
      <p:graphicFrame>
        <p:nvGraphicFramePr>
          <p:cNvPr id="8" name="Table 7">
            <a:extLst>
              <a:ext uri="{FF2B5EF4-FFF2-40B4-BE49-F238E27FC236}">
                <a16:creationId xmlns:a16="http://schemas.microsoft.com/office/drawing/2014/main" id="{7F249396-E52D-4A66-9DDA-8F04F89E3CC1}"/>
              </a:ext>
            </a:extLst>
          </p:cNvPr>
          <p:cNvGraphicFramePr>
            <a:graphicFrameLocks noGrp="1"/>
          </p:cNvGraphicFramePr>
          <p:nvPr>
            <p:extLst>
              <p:ext uri="{D42A27DB-BD31-4B8C-83A1-F6EECF244321}">
                <p14:modId xmlns:p14="http://schemas.microsoft.com/office/powerpoint/2010/main" val="2170581942"/>
              </p:ext>
            </p:extLst>
          </p:nvPr>
        </p:nvGraphicFramePr>
        <p:xfrm>
          <a:off x="3374571" y="4819241"/>
          <a:ext cx="5442857" cy="647206"/>
        </p:xfrm>
        <a:graphic>
          <a:graphicData uri="http://schemas.openxmlformats.org/drawingml/2006/table">
            <a:tbl>
              <a:tblPr firstRow="1" bandRow="1">
                <a:tableStyleId>{5C22544A-7EE6-4342-B048-85BDC9FD1C3A}</a:tableStyleId>
              </a:tblPr>
              <a:tblGrid>
                <a:gridCol w="2843238">
                  <a:extLst>
                    <a:ext uri="{9D8B030D-6E8A-4147-A177-3AD203B41FA5}">
                      <a16:colId xmlns:a16="http://schemas.microsoft.com/office/drawing/2014/main" val="2533504987"/>
                    </a:ext>
                  </a:extLst>
                </a:gridCol>
                <a:gridCol w="2599619">
                  <a:extLst>
                    <a:ext uri="{9D8B030D-6E8A-4147-A177-3AD203B41FA5}">
                      <a16:colId xmlns:a16="http://schemas.microsoft.com/office/drawing/2014/main" val="1169510668"/>
                    </a:ext>
                  </a:extLst>
                </a:gridCol>
              </a:tblGrid>
              <a:tr h="342406">
                <a:tc>
                  <a:txBody>
                    <a:bodyPr/>
                    <a:lstStyle/>
                    <a:p>
                      <a:r>
                        <a:rPr lang="en-CA" sz="1400" dirty="0"/>
                        <a:t>Position</a:t>
                      </a:r>
                    </a:p>
                  </a:txBody>
                  <a:tcPr/>
                </a:tc>
                <a:tc>
                  <a:txBody>
                    <a:bodyPr/>
                    <a:lstStyle/>
                    <a:p>
                      <a:r>
                        <a:rPr lang="en-CA" sz="1400" dirty="0"/>
                        <a:t>Nominee</a:t>
                      </a:r>
                    </a:p>
                  </a:txBody>
                  <a:tcPr/>
                </a:tc>
                <a:extLst>
                  <a:ext uri="{0D108BD9-81ED-4DB2-BD59-A6C34878D82A}">
                    <a16:rowId xmlns:a16="http://schemas.microsoft.com/office/drawing/2014/main" val="908995874"/>
                  </a:ext>
                </a:extLst>
              </a:tr>
              <a:tr h="281430">
                <a:tc>
                  <a:txBody>
                    <a:bodyPr/>
                    <a:lstStyle/>
                    <a:p>
                      <a:r>
                        <a:rPr lang="en-CA" sz="1400" dirty="0"/>
                        <a:t>Association COVID Rep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b="1" dirty="0">
                          <a:solidFill>
                            <a:srgbClr val="FF0000"/>
                          </a:solidFill>
                        </a:rPr>
                        <a:t>None</a:t>
                      </a:r>
                      <a:endParaRPr lang="en-CA" sz="1400" dirty="0"/>
                    </a:p>
                  </a:txBody>
                  <a:tcPr/>
                </a:tc>
                <a:extLst>
                  <a:ext uri="{0D108BD9-81ED-4DB2-BD59-A6C34878D82A}">
                    <a16:rowId xmlns:a16="http://schemas.microsoft.com/office/drawing/2014/main" val="1130213621"/>
                  </a:ext>
                </a:extLst>
              </a:tr>
            </a:tbl>
          </a:graphicData>
        </a:graphic>
      </p:graphicFrame>
    </p:spTree>
    <p:extLst>
      <p:ext uri="{BB962C8B-B14F-4D97-AF65-F5344CB8AC3E}">
        <p14:creationId xmlns:p14="http://schemas.microsoft.com/office/powerpoint/2010/main" val="3874594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Adjournment</a:t>
            </a:r>
          </a:p>
        </p:txBody>
      </p:sp>
      <p:sp>
        <p:nvSpPr>
          <p:cNvPr id="3" name="Content Placeholder 2"/>
          <p:cNvSpPr>
            <a:spLocks noGrp="1"/>
          </p:cNvSpPr>
          <p:nvPr>
            <p:ph idx="1"/>
          </p:nvPr>
        </p:nvSpPr>
        <p:spPr>
          <a:xfrm>
            <a:off x="1097280" y="1845734"/>
            <a:ext cx="10056675" cy="4023360"/>
          </a:xfrm>
        </p:spPr>
        <p:txBody>
          <a:bodyPr>
            <a:normAutofit/>
          </a:bodyPr>
          <a:lstStyle/>
          <a:p>
            <a:pPr marL="0" indent="0">
              <a:buNone/>
            </a:pPr>
            <a:endParaRPr lang="en-CA" sz="4800" dirty="0">
              <a:solidFill>
                <a:schemeClr val="tx1"/>
              </a:solidFill>
            </a:endParaRPr>
          </a:p>
          <a:p>
            <a:pPr marL="0" indent="0" algn="ctr">
              <a:buNone/>
            </a:pPr>
            <a:r>
              <a:rPr lang="en-CA" sz="4800" dirty="0">
                <a:solidFill>
                  <a:schemeClr val="tx1"/>
                </a:solidFill>
              </a:rPr>
              <a:t>Thank you all!</a:t>
            </a:r>
          </a:p>
          <a:p>
            <a:pPr>
              <a:buFontTx/>
              <a:buChar char="-"/>
            </a:pPr>
            <a:endParaRPr lang="en-CA" sz="4800" dirty="0">
              <a:solidFill>
                <a:schemeClr val="tx1"/>
              </a:solidFill>
            </a:endParaRPr>
          </a:p>
          <a:p>
            <a:endParaRPr lang="en-CA" sz="4800" dirty="0"/>
          </a:p>
          <a:p>
            <a:pPr marL="0" indent="0">
              <a:buNone/>
            </a:pPr>
            <a:endParaRPr lang="en-CA" sz="48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2142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 &amp; Call to Order</a:t>
            </a:r>
          </a:p>
        </p:txBody>
      </p:sp>
      <p:sp>
        <p:nvSpPr>
          <p:cNvPr id="3" name="Content Placeholder 2"/>
          <p:cNvSpPr>
            <a:spLocks noGrp="1"/>
          </p:cNvSpPr>
          <p:nvPr>
            <p:ph idx="1"/>
          </p:nvPr>
        </p:nvSpPr>
        <p:spPr/>
        <p:txBody>
          <a:bodyPr/>
          <a:lstStyle/>
          <a:p>
            <a:r>
              <a:rPr lang="en-CA" dirty="0"/>
              <a:t>Unfortunately all participants will be on mute for the duration of the meeting unless required by elections or to produce answers to the Q&amp;A.</a:t>
            </a:r>
          </a:p>
          <a:p>
            <a:endParaRPr lang="en-CA" dirty="0"/>
          </a:p>
          <a:p>
            <a:r>
              <a:rPr lang="en-CA" dirty="0"/>
              <a:t>Send Questions at any time during the meeting through the chat feature.  We will do our best to answer the questions submitted in the time permitted.  If you have a question that didn’t get answered during the AGM, you can contact the appropriate (new) executive member; contact information is listed on our website.</a:t>
            </a:r>
          </a:p>
          <a:p>
            <a:endParaRPr lang="en-CA" dirty="0"/>
          </a:p>
          <a:p>
            <a:endParaRPr lang="en-CA" dirty="0"/>
          </a:p>
          <a:p>
            <a:endParaRPr lang="en-CA" dirty="0"/>
          </a:p>
          <a:p>
            <a:endParaRPr lang="en-CA"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67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Approval of Minutes from 2019 AGM</a:t>
            </a:r>
          </a:p>
        </p:txBody>
      </p:sp>
      <p:sp>
        <p:nvSpPr>
          <p:cNvPr id="3" name="Content Placeholder 2"/>
          <p:cNvSpPr>
            <a:spLocks noGrp="1"/>
          </p:cNvSpPr>
          <p:nvPr>
            <p:ph idx="1"/>
          </p:nvPr>
        </p:nvSpPr>
        <p:spPr/>
        <p:txBody>
          <a:bodyPr/>
          <a:lstStyle/>
          <a:p>
            <a:r>
              <a:rPr lang="en-CA" dirty="0"/>
              <a:t>Date: August 11</a:t>
            </a:r>
            <a:r>
              <a:rPr lang="en-CA" baseline="30000" dirty="0"/>
              <a:t>th</a:t>
            </a:r>
            <a:r>
              <a:rPr lang="en-CA" dirty="0"/>
              <a:t>, 2020, 7:00 p.m.</a:t>
            </a:r>
          </a:p>
          <a:p>
            <a:r>
              <a:rPr lang="en-CA" dirty="0"/>
              <a:t>Location: Online Zoom Conference;</a:t>
            </a:r>
          </a:p>
          <a:p>
            <a:endParaRPr lang="en-CA" dirty="0"/>
          </a:p>
          <a:p>
            <a:r>
              <a:rPr lang="en-CA" dirty="0"/>
              <a:t>ESMHA 2020 AGM Meeting Minutes:</a:t>
            </a:r>
          </a:p>
          <a:p>
            <a:pPr algn="ctr"/>
            <a:r>
              <a:rPr lang="en-CA" dirty="0">
                <a:hlinkClick r:id="rId2"/>
              </a:rPr>
              <a:t>http://esmha.goalline.ca/files/draft_esmha_agm_minutes__aug_11,_2020.pdf</a:t>
            </a:r>
            <a:endParaRPr lang="en-CA" dirty="0"/>
          </a:p>
          <a:p>
            <a:r>
              <a:rPr lang="en-CA" dirty="0"/>
              <a:t>ESMHA 2020 AGM Reports and Financials:</a:t>
            </a:r>
          </a:p>
          <a:p>
            <a:pPr algn="ctr"/>
            <a:r>
              <a:rPr lang="en-CA" dirty="0">
                <a:hlinkClick r:id="rId3"/>
              </a:rPr>
              <a:t>http://esmha.goalline.ca/files/esmha_agm_11_8_2020_v32.pdf</a:t>
            </a:r>
            <a:endParaRPr lang="en-CA" dirty="0"/>
          </a:p>
          <a:p>
            <a:pPr algn="ctr"/>
            <a:endParaRPr lang="en-CA" dirty="0"/>
          </a:p>
        </p:txBody>
      </p:sp>
      <p:pic>
        <p:nvPicPr>
          <p:cNvPr id="4" name="Picture 2" descr="Eastern Shore Minor Hockey Associ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82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President</a:t>
            </a:r>
          </a:p>
        </p:txBody>
      </p:sp>
      <p:sp>
        <p:nvSpPr>
          <p:cNvPr id="3" name="Content Placeholder 2"/>
          <p:cNvSpPr>
            <a:spLocks noGrp="1"/>
          </p:cNvSpPr>
          <p:nvPr>
            <p:ph idx="1"/>
          </p:nvPr>
        </p:nvSpPr>
        <p:spPr>
          <a:xfrm>
            <a:off x="269823" y="1845734"/>
            <a:ext cx="11627561" cy="4023360"/>
          </a:xfrm>
        </p:spPr>
        <p:txBody>
          <a:bodyPr>
            <a:noAutofit/>
          </a:bodyPr>
          <a:lstStyle/>
          <a:p>
            <a:r>
              <a:rPr lang="en-CA" sz="1600" b="1" i="0" dirty="0">
                <a:solidFill>
                  <a:schemeClr val="accent1"/>
                </a:solidFill>
                <a:effectLst/>
              </a:rPr>
              <a:t>2020/21 ESMHA AGM President Report</a:t>
            </a:r>
          </a:p>
          <a:p>
            <a:r>
              <a:rPr lang="en-CA" sz="1600" b="0" i="0" dirty="0">
                <a:solidFill>
                  <a:srgbClr val="000000"/>
                </a:solidFill>
                <a:effectLst/>
              </a:rPr>
              <a:t>In March of 2020 Hockey Canada, Hockey Nova Scotia, and Eastern Shore Minor Hockey Association ended their seasons abruptly due to the Covid 19 Pandemic. ESMHA executive met virtually on many different occasions working to close out the 2019/20 season and prepare for the 2020/21 season. Our executive team spent countless hours planning and preparing for an unconventional year. Safety for all was at the forefront as we worked with the Hockey Nova Scotia Rebound Plan, Nova Scotia Public Health protocols and restrictions, Halifax Regional Municipality guidelines and facility plans. There were many logistical and financial challenges. The executive understood from the beginning that it was going to take a flexible and open plan to operate and complete the 2020/21 season. Our dedicated volunteers and membership worked together through the many changes and obstacles. It took the entire hockey community to make this season possible. There were many highlights from this past year and plenty of positive feedback. Like any season there were learning curves and growing pains and areas for improvement. Our goals have not wavered and we will continue to strive for growth and development of our association and create opportunities for a positive hockey experience in our community.</a:t>
            </a:r>
          </a:p>
          <a:p>
            <a:pPr algn="l"/>
            <a:r>
              <a:rPr lang="en-CA" sz="1600" b="0" i="0" dirty="0">
                <a:solidFill>
                  <a:srgbClr val="000000"/>
                </a:solidFill>
                <a:effectLst/>
              </a:rPr>
              <a:t>As we close out this extraordinary season I want to Thank all front line workers, essential workers, and healthcare professionals for their daily sacrifice and care. I wish you all a happy and healthy summer and look forward to the 2021/22 Eastern Shore Mariners hockey season.</a:t>
            </a:r>
          </a:p>
          <a:p>
            <a:pPr algn="l"/>
            <a:r>
              <a:rPr lang="en-CA" sz="1600" b="0" i="0" dirty="0">
                <a:solidFill>
                  <a:srgbClr val="000000"/>
                </a:solidFill>
                <a:effectLst/>
              </a:rPr>
              <a:t>Sincerely,</a:t>
            </a:r>
          </a:p>
          <a:p>
            <a:pPr algn="l"/>
            <a:r>
              <a:rPr lang="en-CA" sz="1600" b="0" i="0" dirty="0">
                <a:solidFill>
                  <a:srgbClr val="000000"/>
                </a:solidFill>
                <a:effectLst/>
              </a:rPr>
              <a:t>Paul Anderson</a:t>
            </a:r>
          </a:p>
          <a:p>
            <a:pPr algn="l"/>
            <a:r>
              <a:rPr lang="en-CA" sz="1600" b="1" i="0" dirty="0">
                <a:solidFill>
                  <a:srgbClr val="000000"/>
                </a:solidFill>
                <a:effectLst/>
              </a:rPr>
              <a:t>ESMHA President</a:t>
            </a:r>
          </a:p>
          <a:p>
            <a:pPr marL="0" indent="0">
              <a:buNone/>
            </a:pPr>
            <a:endParaRPr lang="en-CA" sz="1600" dirty="0">
              <a:solidFill>
                <a:schemeClr val="accent1">
                  <a:lumMod val="75000"/>
                </a:schemeClr>
              </a:solidFill>
            </a:endParaRPr>
          </a:p>
          <a:p>
            <a:endParaRPr lang="en-CA" sz="1600" dirty="0"/>
          </a:p>
          <a:p>
            <a:pPr marL="0" indent="0">
              <a:buNone/>
            </a:pPr>
            <a:endParaRPr lang="en-CA" sz="16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2852057" cy="369332"/>
          </a:xfrm>
          <a:prstGeom prst="rect">
            <a:avLst/>
          </a:prstGeom>
          <a:noFill/>
        </p:spPr>
        <p:txBody>
          <a:bodyPr wrap="square" rtlCol="0">
            <a:spAutoFit/>
          </a:bodyPr>
          <a:lstStyle/>
          <a:p>
            <a:r>
              <a:rPr lang="en-CA" dirty="0"/>
              <a:t>President: Paul Anderson</a:t>
            </a:r>
          </a:p>
        </p:txBody>
      </p:sp>
    </p:spTree>
    <p:extLst>
      <p:ext uri="{BB962C8B-B14F-4D97-AF65-F5344CB8AC3E}">
        <p14:creationId xmlns:p14="http://schemas.microsoft.com/office/powerpoint/2010/main" val="3435757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U7 (IP)</a:t>
            </a:r>
          </a:p>
        </p:txBody>
      </p:sp>
      <p:sp>
        <p:nvSpPr>
          <p:cNvPr id="3" name="Content Placeholder 2"/>
          <p:cNvSpPr>
            <a:spLocks noGrp="1"/>
          </p:cNvSpPr>
          <p:nvPr>
            <p:ph idx="1"/>
          </p:nvPr>
        </p:nvSpPr>
        <p:spPr>
          <a:xfrm>
            <a:off x="269823" y="1862987"/>
            <a:ext cx="11627561" cy="4023360"/>
          </a:xfrm>
        </p:spPr>
        <p:txBody>
          <a:bodyPr>
            <a:noAutofit/>
          </a:bodyPr>
          <a:lstStyle/>
          <a:p>
            <a:pPr marL="0" indent="0" algn="l">
              <a:buNone/>
            </a:pPr>
            <a:r>
              <a:rPr lang="en-CA" sz="1600" b="0" i="0" dirty="0">
                <a:solidFill>
                  <a:srgbClr val="222222"/>
                </a:solidFill>
                <a:effectLst/>
                <a:latin typeface="Arial" panose="020B0604020202020204" pitchFamily="34" charset="0"/>
              </a:rPr>
              <a:t>We had 55 players this season, and some great reliable volunteers on all teams:</a:t>
            </a:r>
          </a:p>
          <a:p>
            <a:pPr lvl="2">
              <a:buFont typeface="Arial" panose="020B0604020202020204" pitchFamily="34" charset="0"/>
              <a:buChar char="•"/>
            </a:pPr>
            <a:r>
              <a:rPr lang="en-CA" sz="1600" b="0" i="0" dirty="0">
                <a:solidFill>
                  <a:srgbClr val="222222"/>
                </a:solidFill>
                <a:effectLst/>
                <a:latin typeface="Arial" panose="020B0604020202020204" pitchFamily="34" charset="0"/>
              </a:rPr>
              <a:t>6 year old’s had 2 teams, one having 14 players and the other having 15 players.</a:t>
            </a:r>
          </a:p>
          <a:p>
            <a:pPr lvl="2">
              <a:buFont typeface="Arial" panose="020B0604020202020204" pitchFamily="34" charset="0"/>
              <a:buChar char="•"/>
            </a:pPr>
            <a:r>
              <a:rPr lang="en-CA" sz="1600" b="0" i="0" dirty="0">
                <a:solidFill>
                  <a:srgbClr val="222222"/>
                </a:solidFill>
                <a:effectLst/>
                <a:latin typeface="Arial" panose="020B0604020202020204" pitchFamily="34" charset="0"/>
              </a:rPr>
              <a:t>5 year old’s had 1 team of 14 players.</a:t>
            </a:r>
          </a:p>
          <a:p>
            <a:pPr lvl="2">
              <a:buFont typeface="Arial" panose="020B0604020202020204" pitchFamily="34" charset="0"/>
              <a:buChar char="•"/>
            </a:pPr>
            <a:r>
              <a:rPr lang="en-CA" sz="1600" b="0" i="0" dirty="0">
                <a:solidFill>
                  <a:srgbClr val="222222"/>
                </a:solidFill>
                <a:effectLst/>
                <a:latin typeface="Arial" panose="020B0604020202020204" pitchFamily="34" charset="0"/>
              </a:rPr>
              <a:t>4 year old’s had 1 team of 12 players.</a:t>
            </a:r>
          </a:p>
          <a:p>
            <a:pPr marL="0" indent="0" algn="l">
              <a:buNone/>
            </a:pPr>
            <a:r>
              <a:rPr lang="en-CA" sz="1600" b="0" i="0" dirty="0">
                <a:solidFill>
                  <a:srgbClr val="222222"/>
                </a:solidFill>
                <a:effectLst/>
                <a:latin typeface="Arial" panose="020B0604020202020204" pitchFamily="34" charset="0"/>
              </a:rPr>
              <a:t>Each team had 2 ice times a week, once the covid restrictions came into place they went to 1 practice a week. </a:t>
            </a:r>
          </a:p>
          <a:p>
            <a:pPr marL="0" indent="0" algn="l">
              <a:buNone/>
            </a:pPr>
            <a:r>
              <a:rPr lang="en-CA" sz="1600" b="0" i="0" dirty="0">
                <a:solidFill>
                  <a:srgbClr val="222222"/>
                </a:solidFill>
                <a:effectLst/>
                <a:latin typeface="Arial" panose="020B0604020202020204" pitchFamily="34" charset="0"/>
              </a:rPr>
              <a:t>There were a few kids who withdrew after the covid restrictions tightened and the parents were no longer allowed in the rink, one child was moved from the 4 year old’s to 5 year old’s and she was super advanced.</a:t>
            </a:r>
          </a:p>
          <a:p>
            <a:pPr marL="0" indent="0" algn="l">
              <a:buNone/>
            </a:pPr>
            <a:r>
              <a:rPr lang="en-CA" sz="1600" b="0" i="0" dirty="0">
                <a:solidFill>
                  <a:srgbClr val="222222"/>
                </a:solidFill>
                <a:effectLst/>
                <a:latin typeface="Arial" panose="020B0604020202020204" pitchFamily="34" charset="0"/>
              </a:rPr>
              <a:t>With the help of parents, Rick Bennett, and Rick Rector, we gave all the U7 teams a mini jamboree (within their team). They came onto the ice with the lights, music, and fog, they were each given their medals, as well as had a bag with some swag in it.</a:t>
            </a:r>
          </a:p>
          <a:p>
            <a:pPr marL="0" indent="0" algn="l">
              <a:buNone/>
            </a:pPr>
            <a:r>
              <a:rPr lang="en-CA" sz="1600" b="0" i="0" dirty="0">
                <a:solidFill>
                  <a:srgbClr val="222222"/>
                </a:solidFill>
                <a:effectLst/>
                <a:latin typeface="Arial" panose="020B0604020202020204" pitchFamily="34" charset="0"/>
              </a:rPr>
              <a:t>I feel for such a unknown hockey season, things went pretty good, kids and parents were pretty understanding and most  seemed to adapt well to the changes.</a:t>
            </a:r>
          </a:p>
          <a:p>
            <a:pPr marL="0" indent="0" algn="l">
              <a:buNone/>
            </a:pPr>
            <a:r>
              <a:rPr lang="en-CA" sz="1600" dirty="0">
                <a:solidFill>
                  <a:srgbClr val="222222"/>
                </a:solidFill>
                <a:latin typeface="Arial" panose="020B0604020202020204" pitchFamily="34" charset="0"/>
              </a:rPr>
              <a:t>Jenn Day</a:t>
            </a:r>
          </a:p>
          <a:p>
            <a:pPr marL="0" indent="0" algn="l">
              <a:buNone/>
            </a:pPr>
            <a:r>
              <a:rPr lang="en-CA" sz="1600" b="1" dirty="0">
                <a:solidFill>
                  <a:srgbClr val="222222"/>
                </a:solidFill>
                <a:latin typeface="Arial" panose="020B0604020202020204" pitchFamily="34" charset="0"/>
              </a:rPr>
              <a:t>U7 Coordinator</a:t>
            </a:r>
          </a:p>
          <a:p>
            <a:pPr marL="0" indent="0" algn="l">
              <a:buNone/>
            </a:pPr>
            <a:endParaRPr lang="en-CA" sz="1600" b="0" i="0" dirty="0">
              <a:solidFill>
                <a:srgbClr val="222222"/>
              </a:solidFill>
              <a:effectLst/>
              <a:latin typeface="Arial" panose="020B0604020202020204" pitchFamily="34" charset="0"/>
            </a:endParaRPr>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2852057" cy="369332"/>
          </a:xfrm>
          <a:prstGeom prst="rect">
            <a:avLst/>
          </a:prstGeom>
          <a:noFill/>
        </p:spPr>
        <p:txBody>
          <a:bodyPr wrap="square" rtlCol="0">
            <a:spAutoFit/>
          </a:bodyPr>
          <a:lstStyle/>
          <a:p>
            <a:r>
              <a:rPr lang="en-CA" dirty="0"/>
              <a:t>U7 Coordinator: Jenn Day</a:t>
            </a:r>
          </a:p>
        </p:txBody>
      </p:sp>
    </p:spTree>
    <p:extLst>
      <p:ext uri="{BB962C8B-B14F-4D97-AF65-F5344CB8AC3E}">
        <p14:creationId xmlns:p14="http://schemas.microsoft.com/office/powerpoint/2010/main" val="2540425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U9 (Novice)</a:t>
            </a:r>
          </a:p>
        </p:txBody>
      </p:sp>
      <p:sp>
        <p:nvSpPr>
          <p:cNvPr id="3" name="Content Placeholder 2"/>
          <p:cNvSpPr>
            <a:spLocks noGrp="1"/>
          </p:cNvSpPr>
          <p:nvPr>
            <p:ph idx="1"/>
          </p:nvPr>
        </p:nvSpPr>
        <p:spPr>
          <a:xfrm>
            <a:off x="327546" y="1845734"/>
            <a:ext cx="11569838" cy="4023360"/>
          </a:xfrm>
        </p:spPr>
        <p:txBody>
          <a:bodyPr>
            <a:noAutofit/>
          </a:bodyPr>
          <a:lstStyle/>
          <a:p>
            <a:pPr marL="355600" indent="-355600">
              <a:buFont typeface="Wingdings" panose="05000000000000000000" pitchFamily="2" charset="2"/>
              <a:buChar char="§"/>
            </a:pPr>
            <a:r>
              <a:rPr lang="en-CA" sz="1600" dirty="0"/>
              <a:t>TBD</a:t>
            </a:r>
          </a:p>
          <a:p>
            <a:br>
              <a:rPr lang="en-CA" sz="1600" dirty="0"/>
            </a:br>
            <a:endParaRPr lang="en-US" sz="1600" dirty="0"/>
          </a:p>
          <a:p>
            <a:br>
              <a:rPr lang="en-US" sz="1600" dirty="0"/>
            </a:br>
            <a:endParaRPr lang="en-CA" sz="1600" dirty="0">
              <a:solidFill>
                <a:schemeClr val="tx1"/>
              </a:solidFill>
            </a:endParaRPr>
          </a:p>
          <a:p>
            <a:endParaRPr lang="en-CA" sz="1600" dirty="0"/>
          </a:p>
          <a:p>
            <a:pPr marL="0" indent="0">
              <a:buNone/>
            </a:pPr>
            <a:endParaRPr lang="en-CA" sz="16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0"/>
            <a:ext cx="3957851" cy="369332"/>
          </a:xfrm>
          <a:prstGeom prst="rect">
            <a:avLst/>
          </a:prstGeom>
          <a:noFill/>
        </p:spPr>
        <p:txBody>
          <a:bodyPr wrap="square" rtlCol="0">
            <a:spAutoFit/>
          </a:bodyPr>
          <a:lstStyle/>
          <a:p>
            <a:r>
              <a:rPr lang="en-CA" dirty="0"/>
              <a:t>U9 Coordinator: Rene Campbell-Poirier </a:t>
            </a:r>
          </a:p>
        </p:txBody>
      </p:sp>
      <p:sp>
        <p:nvSpPr>
          <p:cNvPr id="7" name="TextBox 6">
            <a:extLst>
              <a:ext uri="{FF2B5EF4-FFF2-40B4-BE49-F238E27FC236}">
                <a16:creationId xmlns:a16="http://schemas.microsoft.com/office/drawing/2014/main" id="{2716FDBA-3047-4795-8C18-7A5FBFD92976}"/>
              </a:ext>
            </a:extLst>
          </p:cNvPr>
          <p:cNvSpPr txBox="1"/>
          <p:nvPr/>
        </p:nvSpPr>
        <p:spPr>
          <a:xfrm rot="19972088">
            <a:off x="3325091" y="2479964"/>
            <a:ext cx="5430982" cy="830997"/>
          </a:xfrm>
          <a:prstGeom prst="rect">
            <a:avLst/>
          </a:prstGeom>
          <a:noFill/>
          <a:ln w="38100">
            <a:solidFill>
              <a:srgbClr val="FF0000"/>
            </a:solidFill>
          </a:ln>
        </p:spPr>
        <p:txBody>
          <a:bodyPr wrap="square" rtlCol="0">
            <a:spAutoFit/>
          </a:bodyPr>
          <a:lstStyle/>
          <a:p>
            <a:pPr algn="ctr"/>
            <a:r>
              <a:rPr lang="en-CA" sz="4800" b="1" dirty="0">
                <a:solidFill>
                  <a:srgbClr val="FF0000"/>
                </a:solidFill>
              </a:rPr>
              <a:t>Update as Required</a:t>
            </a:r>
          </a:p>
        </p:txBody>
      </p:sp>
    </p:spTree>
    <p:extLst>
      <p:ext uri="{BB962C8B-B14F-4D97-AF65-F5344CB8AC3E}">
        <p14:creationId xmlns:p14="http://schemas.microsoft.com/office/powerpoint/2010/main" val="2211385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U11 (Atom)</a:t>
            </a:r>
          </a:p>
        </p:txBody>
      </p:sp>
      <p:sp>
        <p:nvSpPr>
          <p:cNvPr id="3" name="Content Placeholder 2"/>
          <p:cNvSpPr>
            <a:spLocks noGrp="1"/>
          </p:cNvSpPr>
          <p:nvPr>
            <p:ph idx="1"/>
          </p:nvPr>
        </p:nvSpPr>
        <p:spPr>
          <a:xfrm>
            <a:off x="313900" y="1845734"/>
            <a:ext cx="11583484" cy="4023360"/>
          </a:xfrm>
        </p:spPr>
        <p:txBody>
          <a:bodyPr>
            <a:noAutofit/>
          </a:bodyPr>
          <a:lstStyle/>
          <a:p>
            <a:pPr marL="360363" indent="-360363">
              <a:buFont typeface="Wingdings" panose="05000000000000000000" pitchFamily="2" charset="2"/>
              <a:buChar char="§"/>
            </a:pPr>
            <a:r>
              <a:rPr lang="en-US" sz="1600" b="1" dirty="0">
                <a:solidFill>
                  <a:schemeClr val="accent1"/>
                </a:solidFill>
              </a:rPr>
              <a:t>U11C Black – </a:t>
            </a:r>
            <a:r>
              <a:rPr lang="en-US" sz="1600" dirty="0"/>
              <a:t>12 wins, 7 loses, 4 ties</a:t>
            </a:r>
            <a:r>
              <a:rPr lang="en-US" sz="1600" dirty="0">
                <a:sym typeface="Wingdings" panose="05000000000000000000" pitchFamily="2" charset="2"/>
              </a:rPr>
              <a:t> finished regular season in 6</a:t>
            </a:r>
            <a:r>
              <a:rPr lang="en-US" sz="1600" baseline="30000" dirty="0">
                <a:sym typeface="Wingdings" panose="05000000000000000000" pitchFamily="2" charset="2"/>
              </a:rPr>
              <a:t>th</a:t>
            </a:r>
            <a:endParaRPr lang="en-US" sz="1600" dirty="0">
              <a:sym typeface="Wingdings" panose="05000000000000000000" pitchFamily="2" charset="2"/>
            </a:endParaRPr>
          </a:p>
          <a:p>
            <a:pPr marL="360363" indent="-360363">
              <a:buFont typeface="Wingdings" panose="05000000000000000000" pitchFamily="2" charset="2"/>
              <a:buChar char="§"/>
            </a:pPr>
            <a:r>
              <a:rPr lang="en-US" sz="1600" b="1" dirty="0">
                <a:solidFill>
                  <a:schemeClr val="accent1"/>
                </a:solidFill>
                <a:sym typeface="Wingdings" panose="05000000000000000000" pitchFamily="2" charset="2"/>
              </a:rPr>
              <a:t>U11C Gold – </a:t>
            </a:r>
            <a:r>
              <a:rPr lang="en-US" sz="1600" dirty="0">
                <a:sym typeface="Wingdings" panose="05000000000000000000" pitchFamily="2" charset="2"/>
              </a:rPr>
              <a:t>3 wins, 15 loses, 4 ties  finished regular season in 11</a:t>
            </a:r>
            <a:r>
              <a:rPr lang="en-US" sz="1600" baseline="30000" dirty="0">
                <a:sym typeface="Wingdings" panose="05000000000000000000" pitchFamily="2" charset="2"/>
              </a:rPr>
              <a:t>th</a:t>
            </a:r>
            <a:r>
              <a:rPr lang="en-US" sz="1600" dirty="0">
                <a:sym typeface="Wingdings" panose="05000000000000000000" pitchFamily="2" charset="2"/>
              </a:rPr>
              <a:t>	</a:t>
            </a:r>
            <a:endParaRPr lang="en-US" sz="1600" dirty="0"/>
          </a:p>
          <a:p>
            <a:pPr marL="360363" indent="-360363">
              <a:buFont typeface="Wingdings" panose="05000000000000000000" pitchFamily="2" charset="2"/>
              <a:buChar char="§"/>
            </a:pPr>
            <a:r>
              <a:rPr lang="en-US" sz="1600" b="1" dirty="0">
                <a:solidFill>
                  <a:schemeClr val="accent1"/>
                </a:solidFill>
              </a:rPr>
              <a:t>U11B –</a:t>
            </a:r>
            <a:r>
              <a:rPr lang="en-US" sz="1600" dirty="0"/>
              <a:t> 5 wins, 5 loses, 0 ties</a:t>
            </a:r>
            <a:r>
              <a:rPr lang="en-US" sz="1600" dirty="0">
                <a:sym typeface="Wingdings" panose="05000000000000000000" pitchFamily="2" charset="2"/>
              </a:rPr>
              <a:t> finished regular season in 6</a:t>
            </a:r>
            <a:r>
              <a:rPr lang="en-US" sz="1600" baseline="30000" dirty="0">
                <a:sym typeface="Wingdings" panose="05000000000000000000" pitchFamily="2" charset="2"/>
              </a:rPr>
              <a:t>th</a:t>
            </a:r>
            <a:r>
              <a:rPr lang="en-US" sz="1600" dirty="0">
                <a:sym typeface="Wingdings" panose="05000000000000000000" pitchFamily="2" charset="2"/>
              </a:rPr>
              <a:t>	</a:t>
            </a:r>
          </a:p>
          <a:p>
            <a:r>
              <a:rPr lang="en-US" sz="1600" dirty="0"/>
              <a:t>All players made the most of the year that we were faced with. They all played hard. Coaches, managers and covid reps all stepped up to make the season great! THANK YOU!</a:t>
            </a:r>
          </a:p>
          <a:p>
            <a:pPr fontAlgn="base"/>
            <a:r>
              <a:rPr lang="en-US" sz="1600" b="1" dirty="0">
                <a:solidFill>
                  <a:schemeClr val="accent1"/>
                </a:solidFill>
              </a:rPr>
              <a:t>U11B Highlights: </a:t>
            </a:r>
            <a:r>
              <a:rPr lang="en-US" sz="1600" dirty="0"/>
              <a:t>It was a great season for our U11B team and families. Although it was a very different and challenging year with Covid our team was flexible and understanding and made the best of it. Our group was extremely dedicated and we had perfect attendance for our 27 games this season. We stuck with our practice and financial plan of one full ice practice a week and utilized our defensive and Offensive Coaching group every practice. Our Goalie Coach was important and made a big a impact on the development of our Goalie. Our groups dedication and hard work showed as we improved as the season went on finishing first overall and ending with a semi final loss in the CMHF championship weekend.</a:t>
            </a:r>
          </a:p>
          <a:p>
            <a:pPr algn="ctr" fontAlgn="base"/>
            <a:r>
              <a:rPr lang="en-US" sz="1600" b="1" u="sng" dirty="0"/>
              <a:t>Our biggest highlight this season </a:t>
            </a:r>
            <a:r>
              <a:rPr lang="en-US" sz="1600" dirty="0"/>
              <a:t>was having our </a:t>
            </a:r>
            <a:r>
              <a:rPr lang="en-US" sz="1600" b="1" u="sng" dirty="0"/>
              <a:t>Assistant Captain </a:t>
            </a:r>
            <a:r>
              <a:rPr lang="en-US" sz="1600" b="1" u="sng" dirty="0" err="1"/>
              <a:t>Finnley</a:t>
            </a:r>
            <a:r>
              <a:rPr lang="en-US" sz="1600" b="1" u="sng" dirty="0"/>
              <a:t> Greenland </a:t>
            </a:r>
            <a:r>
              <a:rPr lang="en-US" sz="1600" dirty="0"/>
              <a:t>join us on the ice at the end of the season. I believe most know </a:t>
            </a:r>
            <a:r>
              <a:rPr lang="en-US" sz="1600" dirty="0" err="1"/>
              <a:t>Finnley's</a:t>
            </a:r>
            <a:r>
              <a:rPr lang="en-US" sz="1600" dirty="0"/>
              <a:t> story and the obstacles he has faced. Seeing him step on the ice for the first time since his accident one year ago was very emotional and exciting. </a:t>
            </a:r>
            <a:r>
              <a:rPr lang="en-US" sz="1600" dirty="0" err="1"/>
              <a:t>Finnley</a:t>
            </a:r>
            <a:r>
              <a:rPr lang="en-US" sz="1600" dirty="0"/>
              <a:t> has been a big part of our team this season. It was amazing to be a part of this group who loved and supported there friend and teammate. </a:t>
            </a:r>
            <a:r>
              <a:rPr lang="en-US" sz="1600" b="1" u="sng" dirty="0"/>
              <a:t>It was bigger then hockey</a:t>
            </a:r>
            <a:br>
              <a:rPr lang="en-US" sz="1600" dirty="0"/>
            </a:br>
            <a:endParaRPr lang="en-CA" sz="1600" dirty="0"/>
          </a:p>
          <a:p>
            <a:br>
              <a:rPr lang="en-US" sz="1600" spc="-5" dirty="0">
                <a:ea typeface="Calibri" panose="020F0502020204030204" pitchFamily="34" charset="0"/>
                <a:cs typeface="Times New Roman" panose="02020603050405020304" pitchFamily="18" charset="0"/>
              </a:rPr>
            </a:br>
            <a:endParaRPr lang="en-CA" sz="1600" dirty="0">
              <a:solidFill>
                <a:schemeClr val="tx1"/>
              </a:solidFill>
            </a:endParaRPr>
          </a:p>
          <a:p>
            <a:endParaRPr lang="en-CA" sz="1600" dirty="0"/>
          </a:p>
          <a:p>
            <a:pPr marL="0" indent="0">
              <a:buNone/>
            </a:pPr>
            <a:endParaRPr lang="en-CA" sz="16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0"/>
            <a:ext cx="3940629" cy="369332"/>
          </a:xfrm>
          <a:prstGeom prst="rect">
            <a:avLst/>
          </a:prstGeom>
          <a:noFill/>
        </p:spPr>
        <p:txBody>
          <a:bodyPr wrap="square" rtlCol="0">
            <a:spAutoFit/>
          </a:bodyPr>
          <a:lstStyle/>
          <a:p>
            <a:r>
              <a:rPr lang="en-CA" dirty="0"/>
              <a:t>U11 Coordinator: Troy Nickerson</a:t>
            </a:r>
          </a:p>
        </p:txBody>
      </p:sp>
    </p:spTree>
    <p:extLst>
      <p:ext uri="{BB962C8B-B14F-4D97-AF65-F5344CB8AC3E}">
        <p14:creationId xmlns:p14="http://schemas.microsoft.com/office/powerpoint/2010/main" val="1763078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Reports: U13 (Peewee)</a:t>
            </a:r>
          </a:p>
        </p:txBody>
      </p:sp>
      <p:sp>
        <p:nvSpPr>
          <p:cNvPr id="3" name="Content Placeholder 2"/>
          <p:cNvSpPr>
            <a:spLocks noGrp="1"/>
          </p:cNvSpPr>
          <p:nvPr>
            <p:ph idx="1"/>
          </p:nvPr>
        </p:nvSpPr>
        <p:spPr>
          <a:xfrm>
            <a:off x="215660" y="1845734"/>
            <a:ext cx="11681724" cy="4023360"/>
          </a:xfrm>
        </p:spPr>
        <p:txBody>
          <a:bodyPr>
            <a:noAutofit/>
          </a:bodyPr>
          <a:lstStyle/>
          <a:p>
            <a:pPr marL="0" indent="0">
              <a:buNone/>
            </a:pPr>
            <a:br>
              <a:rPr lang="en-US" sz="1200" dirty="0"/>
            </a:br>
            <a:br>
              <a:rPr lang="en-US" sz="1200" dirty="0"/>
            </a:br>
            <a:endParaRPr lang="en-CA" sz="1200" dirty="0"/>
          </a:p>
        </p:txBody>
      </p:sp>
      <p:pic>
        <p:nvPicPr>
          <p:cNvPr id="4" name="Picture 2" descr="Eastern Shore Minor Hocke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8209" y="249364"/>
            <a:ext cx="1019175" cy="1019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0"/>
            <a:ext cx="3570514" cy="369332"/>
          </a:xfrm>
          <a:prstGeom prst="rect">
            <a:avLst/>
          </a:prstGeom>
          <a:noFill/>
        </p:spPr>
        <p:txBody>
          <a:bodyPr wrap="square" rtlCol="0">
            <a:spAutoFit/>
          </a:bodyPr>
          <a:lstStyle/>
          <a:p>
            <a:r>
              <a:rPr lang="en-CA" dirty="0"/>
              <a:t>U13 Coordinator: Melissa Arnold</a:t>
            </a:r>
          </a:p>
        </p:txBody>
      </p:sp>
      <p:sp>
        <p:nvSpPr>
          <p:cNvPr id="10" name="Content Placeholder 2">
            <a:extLst>
              <a:ext uri="{FF2B5EF4-FFF2-40B4-BE49-F238E27FC236}">
                <a16:creationId xmlns:a16="http://schemas.microsoft.com/office/drawing/2014/main" id="{5B94C033-6F05-4E20-B648-9D13005EDF46}"/>
              </a:ext>
            </a:extLst>
          </p:cNvPr>
          <p:cNvSpPr txBox="1">
            <a:spLocks/>
          </p:cNvSpPr>
          <p:nvPr/>
        </p:nvSpPr>
        <p:spPr>
          <a:xfrm>
            <a:off x="215660" y="1845734"/>
            <a:ext cx="11760680"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CA" sz="1400" b="1" dirty="0">
                <a:solidFill>
                  <a:schemeClr val="accent1"/>
                </a:solidFill>
              </a:rPr>
              <a:t>U13 C - </a:t>
            </a:r>
            <a:r>
              <a:rPr lang="en-CA" sz="1400" b="0" i="0" dirty="0">
                <a:solidFill>
                  <a:srgbClr val="222222"/>
                </a:solidFill>
                <a:effectLst/>
                <a:latin typeface="Calibri" panose="020F0502020204030204" pitchFamily="34" charset="0"/>
              </a:rPr>
              <a:t>The year went well for the Peewee House League, all the kids played well and interacted great. It was a little hard getting our bearings when the season shut down and reopened but we managed and got through it. We had 16 players counting the goalie and with all sixteen there was lots of talent that came out on the ice, the kids seemed very happy to play hockey this year. I feel that hockey helped the kids mentally this year due to the unique situation that we are in. My volunteers that helped out with making this season work were Julie Martin (Manager) Tammy Prior ( Safety Rep) Adam Haverstock (Coach) Josh Norwood (Coach) and Bob Thomas ( Coach) And Trish </a:t>
            </a:r>
            <a:r>
              <a:rPr lang="en-CA" sz="1400" b="0" i="0" dirty="0" err="1">
                <a:solidFill>
                  <a:srgbClr val="222222"/>
                </a:solidFill>
                <a:effectLst/>
                <a:latin typeface="Calibri" panose="020F0502020204030204" pitchFamily="34" charset="0"/>
              </a:rPr>
              <a:t>Stallaert</a:t>
            </a:r>
            <a:r>
              <a:rPr lang="en-CA" sz="1400" b="0" i="0" dirty="0">
                <a:solidFill>
                  <a:srgbClr val="222222"/>
                </a:solidFill>
                <a:effectLst/>
                <a:latin typeface="Calibri" panose="020F0502020204030204" pitchFamily="34" charset="0"/>
              </a:rPr>
              <a:t> (Treasurer). It was a great year and </a:t>
            </a:r>
            <a:r>
              <a:rPr lang="en-CA" sz="1400" b="0" i="0" dirty="0" err="1">
                <a:solidFill>
                  <a:srgbClr val="222222"/>
                </a:solidFill>
                <a:effectLst/>
                <a:latin typeface="Calibri" panose="020F0502020204030204" pitchFamily="34" charset="0"/>
              </a:rPr>
              <a:t>i</a:t>
            </a:r>
            <a:r>
              <a:rPr lang="en-CA" sz="1400" b="0" i="0" dirty="0">
                <a:solidFill>
                  <a:srgbClr val="222222"/>
                </a:solidFill>
                <a:effectLst/>
                <a:latin typeface="Calibri" panose="020F0502020204030204" pitchFamily="34" charset="0"/>
              </a:rPr>
              <a:t> was glad to have the opportunity to coach a great bunch of kids. </a:t>
            </a:r>
            <a:r>
              <a:rPr lang="en-CA" sz="1400" dirty="0">
                <a:solidFill>
                  <a:srgbClr val="222222"/>
                </a:solidFill>
                <a:latin typeface="Calibri" panose="020F0502020204030204" pitchFamily="34" charset="0"/>
              </a:rPr>
              <a:t>- </a:t>
            </a:r>
            <a:r>
              <a:rPr lang="en-CA" sz="1400" b="0" i="0" dirty="0">
                <a:solidFill>
                  <a:srgbClr val="222222"/>
                </a:solidFill>
                <a:effectLst/>
                <a:latin typeface="Calibri" panose="020F0502020204030204" pitchFamily="34" charset="0"/>
              </a:rPr>
              <a:t>Coach Garnet</a:t>
            </a:r>
          </a:p>
          <a:p>
            <a:r>
              <a:rPr lang="en-CA" sz="1400" b="1" dirty="0">
                <a:solidFill>
                  <a:schemeClr val="accent1"/>
                </a:solidFill>
                <a:latin typeface="Calibri" panose="020F0502020204030204" pitchFamily="34" charset="0"/>
              </a:rPr>
              <a:t>U13 B - </a:t>
            </a:r>
            <a:r>
              <a:rPr lang="en-CA" sz="1400" dirty="0">
                <a:solidFill>
                  <a:srgbClr val="222222"/>
                </a:solidFill>
                <a:latin typeface="Calibri" panose="020F0502020204030204" pitchFamily="34" charset="0"/>
              </a:rPr>
              <a:t>We had a team of 16 this year.  14 players and 2 goalies.  We won 2 games, lost seven and tied one in the regular season and finished second last.  Overall the season went well considering.  The kids got to play and have fun, which was most important.  Overall was a great season for the kids.</a:t>
            </a:r>
          </a:p>
          <a:p>
            <a:r>
              <a:rPr lang="en-CA" sz="1400" b="1" dirty="0">
                <a:solidFill>
                  <a:schemeClr val="accent1"/>
                </a:solidFill>
              </a:rPr>
              <a:t>U13 AA - </a:t>
            </a:r>
            <a:r>
              <a:rPr lang="en-CA" sz="1400" dirty="0"/>
              <a:t>14 skaters, 2 goalies, 5 coaches.  Record: 10 wins, 12 losses, 4 ties.  Best rival was Cole Harbour; our players, coaches and parents always looked forward to play them.  Our record was 4 wins, 2 losses, and 1 tie with them.  It was a different season but our players worked very hard and played as a team.</a:t>
            </a:r>
            <a:br>
              <a:rPr lang="en-CA" sz="1400" dirty="0"/>
            </a:br>
            <a:endParaRPr lang="en-US" sz="1400" dirty="0"/>
          </a:p>
          <a:p>
            <a:r>
              <a:rPr lang="en-US" sz="1400" b="1" dirty="0">
                <a:solidFill>
                  <a:schemeClr val="accent1"/>
                </a:solidFill>
              </a:rPr>
              <a:t>U13 AAA –</a:t>
            </a:r>
            <a:r>
              <a:rPr lang="en-US" sz="1400" dirty="0"/>
              <a:t> The season was great!  We had a team of 17 amazing kids form Eastern Shore, Cole </a:t>
            </a:r>
            <a:r>
              <a:rPr lang="en-US" sz="1400" dirty="0" err="1"/>
              <a:t>Harbour</a:t>
            </a:r>
            <a:r>
              <a:rPr lang="en-US" sz="1400" dirty="0"/>
              <a:t>, Bedford, and Acadia.  As well, we had 3 awesome coaches!  Despite the shut downs form COVID, the team really came together, played hard and had a wonderful season!</a:t>
            </a:r>
          </a:p>
          <a:p>
            <a:pPr algn="ctr"/>
            <a:r>
              <a:rPr lang="en-CA" b="1" i="0" u="sng" dirty="0">
                <a:solidFill>
                  <a:srgbClr val="FFC000"/>
                </a:solidFill>
                <a:effectLst/>
              </a:rPr>
              <a:t>U13 AAA won the HNS Fred fox Team of the year award</a:t>
            </a:r>
            <a:br>
              <a:rPr lang="en-US" sz="1400" dirty="0"/>
            </a:br>
            <a:endParaRPr lang="en-CA" sz="1400" dirty="0">
              <a:solidFill>
                <a:schemeClr val="tx1"/>
              </a:solidFill>
            </a:endParaRPr>
          </a:p>
          <a:p>
            <a:endParaRPr lang="en-CA" sz="1400" dirty="0"/>
          </a:p>
          <a:p>
            <a:pPr marL="0" indent="0">
              <a:buFont typeface="Calibri" panose="020F0502020204030204" pitchFamily="34" charset="0"/>
              <a:buNone/>
            </a:pPr>
            <a:endParaRPr lang="en-CA" sz="1400" dirty="0"/>
          </a:p>
        </p:txBody>
      </p:sp>
    </p:spTree>
    <p:extLst>
      <p:ext uri="{BB962C8B-B14F-4D97-AF65-F5344CB8AC3E}">
        <p14:creationId xmlns:p14="http://schemas.microsoft.com/office/powerpoint/2010/main" val="45142819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13038</TotalTime>
  <Words>3443</Words>
  <Application>Microsoft Office PowerPoint</Application>
  <PresentationFormat>Widescreen</PresentationFormat>
  <Paragraphs>290</Paragraphs>
  <Slides>26</Slides>
  <Notes>0</Notes>
  <HiddenSlides>4</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Retrospect</vt:lpstr>
      <vt:lpstr>ESMHA Annual General Meeting</vt:lpstr>
      <vt:lpstr>Agenda </vt:lpstr>
      <vt:lpstr>Introduction &amp; Call to Order</vt:lpstr>
      <vt:lpstr>Approval of Minutes from 2019 AGM</vt:lpstr>
      <vt:lpstr>Reports: President</vt:lpstr>
      <vt:lpstr>Reports: U7 (IP)</vt:lpstr>
      <vt:lpstr>Reports: U9 (Novice)</vt:lpstr>
      <vt:lpstr>Reports: U11 (Atom)</vt:lpstr>
      <vt:lpstr>Reports: U13 (Peewee)</vt:lpstr>
      <vt:lpstr>Reports: U15 (Bantam)</vt:lpstr>
      <vt:lpstr>Reports: U18 (Midget)</vt:lpstr>
      <vt:lpstr>Reports: Female Hockey Coordinator</vt:lpstr>
      <vt:lpstr>Reports: Treasurer</vt:lpstr>
      <vt:lpstr>Reports: Treasurer</vt:lpstr>
      <vt:lpstr>Reports: Registrar</vt:lpstr>
      <vt:lpstr>Reports: Ice Coordinator</vt:lpstr>
      <vt:lpstr>Reports: Ice Coordinator</vt:lpstr>
      <vt:lpstr>Reports: Ice Coordinator</vt:lpstr>
      <vt:lpstr>Reports: Equipment Coordinator</vt:lpstr>
      <vt:lpstr>Reports: Coaching Coordinator</vt:lpstr>
      <vt:lpstr>Reports: Development Coordinator</vt:lpstr>
      <vt:lpstr>Reports: Development Coordinator</vt:lpstr>
      <vt:lpstr>Reports: Budget Coordinator</vt:lpstr>
      <vt:lpstr>Q&amp;A</vt:lpstr>
      <vt:lpstr>Elections</vt:lpstr>
      <vt:lpstr>Adjournment</vt:lpstr>
    </vt:vector>
  </TitlesOfParts>
  <Company>Ultra Electronics Maritime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ESMHA Exec. Meeting</dc:title>
  <dc:creator>Lowery, Andrew</dc:creator>
  <cp:lastModifiedBy>Owner</cp:lastModifiedBy>
  <cp:revision>31</cp:revision>
  <dcterms:created xsi:type="dcterms:W3CDTF">2020-07-05T18:22:24Z</dcterms:created>
  <dcterms:modified xsi:type="dcterms:W3CDTF">2021-06-13T16:58:22Z</dcterms:modified>
</cp:coreProperties>
</file>