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97" r:id="rId6"/>
    <p:sldId id="260" r:id="rId7"/>
    <p:sldId id="262" r:id="rId8"/>
    <p:sldId id="307" r:id="rId9"/>
    <p:sldId id="309" r:id="rId10"/>
    <p:sldId id="263" r:id="rId11"/>
    <p:sldId id="264" r:id="rId12"/>
    <p:sldId id="265" r:id="rId13"/>
    <p:sldId id="266" r:id="rId14"/>
    <p:sldId id="267" r:id="rId15"/>
    <p:sldId id="278" r:id="rId16"/>
    <p:sldId id="314" r:id="rId17"/>
    <p:sldId id="270" r:id="rId18"/>
    <p:sldId id="311" r:id="rId19"/>
    <p:sldId id="312" r:id="rId20"/>
    <p:sldId id="313" r:id="rId21"/>
    <p:sldId id="315" r:id="rId22"/>
    <p:sldId id="284" r:id="rId23"/>
    <p:sldId id="285" r:id="rId24"/>
    <p:sldId id="306" r:id="rId25"/>
    <p:sldId id="286"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3" autoAdjust="0"/>
    <p:restoredTop sz="94660" autoAdjust="0"/>
  </p:normalViewPr>
  <p:slideViewPr>
    <p:cSldViewPr snapToGrid="0">
      <p:cViewPr varScale="1">
        <p:scale>
          <a:sx n="115" d="100"/>
          <a:sy n="115" d="100"/>
        </p:scale>
        <p:origin x="392" y="200"/>
      </p:cViewPr>
      <p:guideLst/>
    </p:cSldViewPr>
  </p:slideViewPr>
  <p:outlineViewPr>
    <p:cViewPr>
      <p:scale>
        <a:sx n="33" d="100"/>
        <a:sy n="33" d="100"/>
      </p:scale>
      <p:origin x="0" y="-31194"/>
    </p:cViewPr>
  </p:outlineViewPr>
  <p:notesTextViewPr>
    <p:cViewPr>
      <p:scale>
        <a:sx n="1" d="1"/>
        <a:sy n="1" d="1"/>
      </p:scale>
      <p:origin x="0" y="0"/>
    </p:cViewPr>
  </p:notesTextViewPr>
  <p:sorterViewPr>
    <p:cViewPr>
      <p:scale>
        <a:sx n="100" d="100"/>
        <a:sy n="100" d="100"/>
      </p:scale>
      <p:origin x="0" y="-73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C4C16D-AAA6-4B06-BFB2-97E21060397D}" type="datetimeFigureOut">
              <a:rPr lang="en-CA" smtClean="0"/>
              <a:t>2023-06-11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90576-E137-45D5-973E-E75C9E53BF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78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4C16D-AAA6-4B06-BFB2-97E21060397D}" type="datetimeFigureOut">
              <a:rPr lang="en-CA" smtClean="0"/>
              <a:t>2023-06-11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264692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4C16D-AAA6-4B06-BFB2-97E21060397D}" type="datetimeFigureOut">
              <a:rPr lang="en-CA" smtClean="0"/>
              <a:t>2023-06-11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2894133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C4C16D-AAA6-4B06-BFB2-97E21060397D}" type="datetimeFigureOut">
              <a:rPr lang="en-CA" smtClean="0"/>
              <a:t>2023-06-11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352744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C4C16D-AAA6-4B06-BFB2-97E21060397D}" type="datetimeFigureOut">
              <a:rPr lang="en-CA" smtClean="0"/>
              <a:t>2023-06-11</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590576-E137-45D5-973E-E75C9E53BF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49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C4C16D-AAA6-4B06-BFB2-97E21060397D}" type="datetimeFigureOut">
              <a:rPr lang="en-CA" smtClean="0"/>
              <a:t>2023-06-11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262780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C4C16D-AAA6-4B06-BFB2-97E21060397D}" type="datetimeFigureOut">
              <a:rPr lang="en-CA" smtClean="0"/>
              <a:t>2023-06-11</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1934293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C4C16D-AAA6-4B06-BFB2-97E21060397D}" type="datetimeFigureOut">
              <a:rPr lang="en-CA" smtClean="0"/>
              <a:t>2023-06-11</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180117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C4C16D-AAA6-4B06-BFB2-97E21060397D}" type="datetimeFigureOut">
              <a:rPr lang="en-CA" smtClean="0"/>
              <a:t>2023-06-11</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2766317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C4C16D-AAA6-4B06-BFB2-97E21060397D}" type="datetimeFigureOut">
              <a:rPr lang="en-CA" smtClean="0"/>
              <a:t>2023-06-11</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8590576-E137-45D5-973E-E75C9E53BF69}" type="slidenum">
              <a:rPr lang="en-CA" smtClean="0"/>
              <a:t>‹#›</a:t>
            </a:fld>
            <a:endParaRPr lang="en-CA"/>
          </a:p>
        </p:txBody>
      </p:sp>
    </p:spTree>
    <p:extLst>
      <p:ext uri="{BB962C8B-B14F-4D97-AF65-F5344CB8AC3E}">
        <p14:creationId xmlns:p14="http://schemas.microsoft.com/office/powerpoint/2010/main" val="185284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C4C16D-AAA6-4B06-BFB2-97E21060397D}" type="datetimeFigureOut">
              <a:rPr lang="en-CA" smtClean="0"/>
              <a:t>2023-06-11</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590576-E137-45D5-973E-E75C9E53BF69}" type="slidenum">
              <a:rPr lang="en-CA" smtClean="0"/>
              <a:t>‹#›</a:t>
            </a:fld>
            <a:endParaRPr lang="en-CA"/>
          </a:p>
        </p:txBody>
      </p:sp>
    </p:spTree>
    <p:extLst>
      <p:ext uri="{BB962C8B-B14F-4D97-AF65-F5344CB8AC3E}">
        <p14:creationId xmlns:p14="http://schemas.microsoft.com/office/powerpoint/2010/main" val="408087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C4C16D-AAA6-4B06-BFB2-97E21060397D}" type="datetimeFigureOut">
              <a:rPr lang="en-CA" smtClean="0"/>
              <a:t>2023-06-11</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8590576-E137-45D5-973E-E75C9E53BF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17961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ESMHA Annual General Meeting</a:t>
            </a:r>
          </a:p>
        </p:txBody>
      </p:sp>
      <p:sp>
        <p:nvSpPr>
          <p:cNvPr id="3" name="Subtitle 2"/>
          <p:cNvSpPr>
            <a:spLocks noGrp="1"/>
          </p:cNvSpPr>
          <p:nvPr>
            <p:ph type="subTitle" idx="1"/>
          </p:nvPr>
        </p:nvSpPr>
        <p:spPr/>
        <p:txBody>
          <a:bodyPr/>
          <a:lstStyle/>
          <a:p>
            <a:r>
              <a:rPr lang="en-CA" dirty="0"/>
              <a:t>June 11, 2023</a:t>
            </a:r>
          </a:p>
        </p:txBody>
      </p:sp>
      <p:pic>
        <p:nvPicPr>
          <p:cNvPr id="1026"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676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U9</a:t>
            </a:r>
          </a:p>
        </p:txBody>
      </p:sp>
      <p:sp>
        <p:nvSpPr>
          <p:cNvPr id="3" name="Content Placeholder 2"/>
          <p:cNvSpPr>
            <a:spLocks noGrp="1"/>
          </p:cNvSpPr>
          <p:nvPr>
            <p:ph idx="1"/>
          </p:nvPr>
        </p:nvSpPr>
        <p:spPr>
          <a:xfrm>
            <a:off x="327546" y="1845734"/>
            <a:ext cx="11569838" cy="4023360"/>
          </a:xfrm>
        </p:spPr>
        <p:txBody>
          <a:bodyPr>
            <a:noAutofit/>
          </a:bodyPr>
          <a:lstStyle/>
          <a:p>
            <a:pPr marL="0" indent="0">
              <a:buNone/>
            </a:pPr>
            <a:r>
              <a:rPr lang="en-CA" sz="1400" b="1" i="0" dirty="0">
                <a:solidFill>
                  <a:schemeClr val="accent1"/>
                </a:solidFill>
                <a:effectLst/>
              </a:rPr>
              <a:t>2022/23 ESMHA AGM U9 Coordinator Report</a:t>
            </a:r>
          </a:p>
          <a:p>
            <a:pPr marL="0" indent="0" algn="l">
              <a:buNone/>
            </a:pPr>
            <a:r>
              <a:rPr lang="en-US" sz="1400" b="0" i="0" dirty="0">
                <a:solidFill>
                  <a:srgbClr val="222222"/>
                </a:solidFill>
                <a:effectLst/>
                <a:latin typeface="Arial" panose="020B0604020202020204" pitchFamily="34" charset="0"/>
              </a:rPr>
              <a:t>Our U9 level had a great season. We had 50 players registered this year. Allowing us to have a Development, Intermediate and Advancing team.</a:t>
            </a:r>
          </a:p>
          <a:p>
            <a:pPr marL="0" indent="0" algn="l">
              <a:buNone/>
            </a:pPr>
            <a:r>
              <a:rPr lang="en-US" sz="1400" b="0" i="0" dirty="0">
                <a:solidFill>
                  <a:srgbClr val="222222"/>
                </a:solidFill>
                <a:effectLst/>
                <a:latin typeface="Arial" panose="020B0604020202020204" pitchFamily="34" charset="0"/>
              </a:rPr>
              <a:t>All teams were able participate in tournaments and full ice games.</a:t>
            </a:r>
          </a:p>
          <a:p>
            <a:pPr marL="0" indent="0" algn="l">
              <a:buNone/>
            </a:pPr>
            <a:r>
              <a:rPr lang="en-US" sz="1400" b="0" i="0" dirty="0">
                <a:solidFill>
                  <a:srgbClr val="222222"/>
                </a:solidFill>
                <a:effectLst/>
                <a:latin typeface="Arial" panose="020B0604020202020204" pitchFamily="34" charset="0"/>
              </a:rPr>
              <a:t>We saw development in all players from all teams.</a:t>
            </a:r>
          </a:p>
          <a:p>
            <a:pPr marL="0" indent="0" algn="l">
              <a:buNone/>
            </a:pPr>
            <a:r>
              <a:rPr lang="en-US" sz="1400" b="0" i="0" dirty="0">
                <a:solidFill>
                  <a:srgbClr val="222222"/>
                </a:solidFill>
                <a:effectLst/>
                <a:latin typeface="Arial" panose="020B0604020202020204" pitchFamily="34" charset="0"/>
              </a:rPr>
              <a:t>Mariners month was a great success and the kids enjoyed cheering on other teams and seeing teams come to cheer them on.</a:t>
            </a:r>
          </a:p>
          <a:p>
            <a:pPr marL="0" indent="0" algn="l">
              <a:buNone/>
            </a:pPr>
            <a:r>
              <a:rPr lang="en-US" sz="1400" b="0" i="0" dirty="0">
                <a:solidFill>
                  <a:srgbClr val="222222"/>
                </a:solidFill>
                <a:effectLst/>
                <a:latin typeface="Arial" panose="020B0604020202020204" pitchFamily="34" charset="0"/>
              </a:rPr>
              <a:t>The biggest issue we had to overcome was getting parents to volunteer.</a:t>
            </a:r>
          </a:p>
          <a:p>
            <a:pPr marL="0" indent="0" algn="l">
              <a:buNone/>
            </a:pPr>
            <a:r>
              <a:rPr lang="en-US" sz="1400" b="0" i="0" dirty="0">
                <a:solidFill>
                  <a:srgbClr val="222222"/>
                </a:solidFill>
                <a:effectLst/>
                <a:latin typeface="Arial" panose="020B0604020202020204" pitchFamily="34" charset="0"/>
              </a:rPr>
              <a:t>Families would like to see the canteen open more and on a set schedule.</a:t>
            </a:r>
          </a:p>
          <a:p>
            <a:pPr marL="0" indent="0">
              <a:buNone/>
            </a:pPr>
            <a:endParaRPr lang="en-CA" sz="1400" b="1" i="0" dirty="0">
              <a:solidFill>
                <a:schemeClr val="accent1"/>
              </a:solidFill>
              <a:effectLst/>
            </a:endParaRPr>
          </a:p>
          <a:p>
            <a:br>
              <a:rPr lang="en-US" sz="1400" dirty="0"/>
            </a:br>
            <a:endParaRPr lang="en-CA" sz="1400" dirty="0">
              <a:solidFill>
                <a:schemeClr val="tx1"/>
              </a:solidFill>
            </a:endParaRPr>
          </a:p>
          <a:p>
            <a:endParaRPr lang="en-CA" sz="1400" dirty="0"/>
          </a:p>
          <a:p>
            <a:pPr marL="0" indent="0">
              <a:buNone/>
            </a:pPr>
            <a:endParaRPr lang="en-CA" sz="14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3957851" cy="369332"/>
          </a:xfrm>
          <a:prstGeom prst="rect">
            <a:avLst/>
          </a:prstGeom>
          <a:noFill/>
        </p:spPr>
        <p:txBody>
          <a:bodyPr wrap="square" rtlCol="0">
            <a:spAutoFit/>
          </a:bodyPr>
          <a:lstStyle/>
          <a:p>
            <a:r>
              <a:rPr lang="en-CA" dirty="0"/>
              <a:t>U9 Coordinator: Laura Rockwood</a:t>
            </a:r>
          </a:p>
        </p:txBody>
      </p:sp>
    </p:spTree>
    <p:extLst>
      <p:ext uri="{BB962C8B-B14F-4D97-AF65-F5344CB8AC3E}">
        <p14:creationId xmlns:p14="http://schemas.microsoft.com/office/powerpoint/2010/main" val="2211385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U11</a:t>
            </a: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3940629" cy="369332"/>
          </a:xfrm>
          <a:prstGeom prst="rect">
            <a:avLst/>
          </a:prstGeom>
          <a:noFill/>
        </p:spPr>
        <p:txBody>
          <a:bodyPr wrap="square" rtlCol="0">
            <a:spAutoFit/>
          </a:bodyPr>
          <a:lstStyle/>
          <a:p>
            <a:r>
              <a:rPr lang="en-CA" dirty="0"/>
              <a:t>U11 Coordinator: Chelsea Burgess</a:t>
            </a:r>
          </a:p>
        </p:txBody>
      </p:sp>
      <p:sp>
        <p:nvSpPr>
          <p:cNvPr id="8" name="Content Placeholder 2">
            <a:extLst>
              <a:ext uri="{FF2B5EF4-FFF2-40B4-BE49-F238E27FC236}">
                <a16:creationId xmlns:a16="http://schemas.microsoft.com/office/drawing/2014/main" id="{7C35F56C-701B-47D9-9C77-A789C3B3A96B}"/>
              </a:ext>
            </a:extLst>
          </p:cNvPr>
          <p:cNvSpPr>
            <a:spLocks noGrp="1"/>
          </p:cNvSpPr>
          <p:nvPr>
            <p:ph idx="1"/>
          </p:nvPr>
        </p:nvSpPr>
        <p:spPr>
          <a:xfrm>
            <a:off x="327546" y="1845734"/>
            <a:ext cx="11569838" cy="4023360"/>
          </a:xfrm>
        </p:spPr>
        <p:txBody>
          <a:bodyPr>
            <a:noAutofit/>
          </a:bodyPr>
          <a:lstStyle/>
          <a:p>
            <a:pPr marL="0" indent="0">
              <a:buNone/>
            </a:pPr>
            <a:r>
              <a:rPr lang="en-CA" sz="1400" b="1" i="0" dirty="0">
                <a:solidFill>
                  <a:schemeClr val="accent1"/>
                </a:solidFill>
                <a:effectLst/>
              </a:rPr>
              <a:t>2022/23 ESMHA AGM U11 Coordinator Report</a:t>
            </a:r>
          </a:p>
          <a:p>
            <a:pPr marL="0" indent="0" algn="l">
              <a:buNone/>
            </a:pPr>
            <a:r>
              <a:rPr lang="en-US" sz="1400" b="0" i="0" dirty="0">
                <a:solidFill>
                  <a:srgbClr val="222222"/>
                </a:solidFill>
                <a:effectLst/>
                <a:latin typeface="Arial" panose="020B0604020202020204" pitchFamily="34" charset="0"/>
              </a:rPr>
              <a:t>U11C- had a few hiccups at the beginning of the year(we lost a few coaches and goalie) but we ended the season with a few tournament wins and tremendous growth. We added 4 players mid season which brought it up to 17 players + goalie. We had 10 female players! Regular season wins were 1, regular season losses were 25. The team really enjoyed the 25th annual home tournament. </a:t>
            </a:r>
          </a:p>
          <a:p>
            <a:pPr marL="0" indent="0" algn="l">
              <a:buNone/>
            </a:pPr>
            <a:r>
              <a:rPr lang="en-US" sz="1400" b="0" i="0" dirty="0">
                <a:solidFill>
                  <a:srgbClr val="222222"/>
                </a:solidFill>
                <a:effectLst/>
                <a:latin typeface="Arial" panose="020B0604020202020204" pitchFamily="34" charset="0"/>
              </a:rPr>
              <a:t>U11B- No comments.</a:t>
            </a:r>
          </a:p>
          <a:p>
            <a:pPr marL="0" indent="0" algn="l">
              <a:buNone/>
            </a:pPr>
            <a:r>
              <a:rPr lang="en-US" sz="1400" b="0" i="0" dirty="0">
                <a:solidFill>
                  <a:srgbClr val="222222"/>
                </a:solidFill>
                <a:effectLst/>
                <a:latin typeface="Arial" panose="020B0604020202020204" pitchFamily="34" charset="0"/>
              </a:rPr>
              <a:t>U11A- 14 players, very strong season with a winning streak of games, attended 3 tournaments. Games were well attended, and atmosphere pumped up kids.  Nonparent coach was an amazing experience for the team and parents. </a:t>
            </a:r>
          </a:p>
          <a:p>
            <a:pPr marL="0" indent="0" algn="l">
              <a:buNone/>
            </a:pPr>
            <a:r>
              <a:rPr lang="en-US" sz="1400" b="0" i="0" dirty="0">
                <a:solidFill>
                  <a:srgbClr val="222222"/>
                </a:solidFill>
                <a:effectLst/>
                <a:latin typeface="Arial" panose="020B0604020202020204" pitchFamily="34" charset="0"/>
              </a:rPr>
              <a:t>Made it all the way to final game for playoffs and brought home the regular Season banner</a:t>
            </a:r>
          </a:p>
          <a:p>
            <a:pPr marL="0" indent="0">
              <a:buNone/>
            </a:pPr>
            <a:endParaRPr lang="en-CA" sz="1400" b="1" i="0" dirty="0">
              <a:solidFill>
                <a:schemeClr val="accent1"/>
              </a:solidFill>
              <a:effectLst/>
            </a:endParaRPr>
          </a:p>
        </p:txBody>
      </p:sp>
    </p:spTree>
    <p:extLst>
      <p:ext uri="{BB962C8B-B14F-4D97-AF65-F5344CB8AC3E}">
        <p14:creationId xmlns:p14="http://schemas.microsoft.com/office/powerpoint/2010/main" val="176307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U13</a:t>
            </a:r>
          </a:p>
        </p:txBody>
      </p:sp>
      <p:sp>
        <p:nvSpPr>
          <p:cNvPr id="3" name="Content Placeholder 2"/>
          <p:cNvSpPr>
            <a:spLocks noGrp="1"/>
          </p:cNvSpPr>
          <p:nvPr>
            <p:ph idx="1"/>
          </p:nvPr>
        </p:nvSpPr>
        <p:spPr>
          <a:xfrm>
            <a:off x="215660" y="1845734"/>
            <a:ext cx="11681724" cy="4023360"/>
          </a:xfrm>
        </p:spPr>
        <p:txBody>
          <a:bodyPr>
            <a:noAutofit/>
          </a:bodyPr>
          <a:lstStyle/>
          <a:p>
            <a:pPr marL="0" indent="0">
              <a:buNone/>
            </a:pPr>
            <a:endParaRPr lang="en-US" sz="1400" dirty="0"/>
          </a:p>
          <a:p>
            <a:pPr marL="0" indent="0" algn="l">
              <a:buNone/>
            </a:pPr>
            <a:r>
              <a:rPr lang="en-US" sz="1400" b="0" i="0" dirty="0">
                <a:solidFill>
                  <a:srgbClr val="222222"/>
                </a:solidFill>
                <a:effectLst/>
                <a:latin typeface="Arial" panose="020B0604020202020204" pitchFamily="34" charset="0"/>
              </a:rPr>
              <a:t>U13C</a:t>
            </a:r>
          </a:p>
          <a:p>
            <a:pPr marL="0" indent="0" algn="l">
              <a:buNone/>
            </a:pPr>
            <a:r>
              <a:rPr lang="en-US" sz="1400" b="0" i="0" dirty="0">
                <a:solidFill>
                  <a:srgbClr val="222222"/>
                </a:solidFill>
                <a:effectLst/>
                <a:latin typeface="Arial" panose="020B0604020202020204" pitchFamily="34" charset="0"/>
              </a:rPr>
              <a:t>Challenging, slow start to the season when two small teams merged into one large one. With this merge came difficulties with the heavy coaching staff and their undefined roles. While the merge was hard, and had a few bumps to smooth out, the large team was amazing and many players and families felt this way.  A suggestion for the new season - large teams should not be assigned half ice, especially at the U13 level. This happened a few times for our team and most of the players took a knee for the bull of the practice. </a:t>
            </a:r>
          </a:p>
          <a:p>
            <a:pPr marL="0" indent="0" algn="l">
              <a:buNone/>
            </a:pPr>
            <a:r>
              <a:rPr lang="en-US" sz="1400" b="0" i="0" dirty="0">
                <a:solidFill>
                  <a:srgbClr val="222222"/>
                </a:solidFill>
                <a:effectLst/>
                <a:latin typeface="Arial" panose="020B0604020202020204" pitchFamily="34" charset="0"/>
              </a:rPr>
              <a:t>U13B</a:t>
            </a:r>
            <a:endParaRPr lang="en-US" sz="1400" dirty="0">
              <a:solidFill>
                <a:srgbClr val="222222"/>
              </a:solidFill>
              <a:latin typeface="Arial" panose="020B0604020202020204" pitchFamily="34" charset="0"/>
            </a:endParaRPr>
          </a:p>
          <a:p>
            <a:pPr marL="0" indent="0" algn="l">
              <a:buNone/>
            </a:pPr>
            <a:r>
              <a:rPr lang="en-US" sz="1400" b="0" i="0" dirty="0">
                <a:solidFill>
                  <a:srgbClr val="313131"/>
                </a:solidFill>
                <a:effectLst/>
                <a:latin typeface="-apple-system"/>
              </a:rPr>
              <a:t>We had a great season! We attended 2 away tournaments where we took Gold at both the Bobby Joe and Gary </a:t>
            </a:r>
            <a:r>
              <a:rPr lang="en-US" sz="1400" b="0" i="0" dirty="0" err="1">
                <a:solidFill>
                  <a:srgbClr val="313131"/>
                </a:solidFill>
                <a:effectLst/>
                <a:latin typeface="-apple-system"/>
              </a:rPr>
              <a:t>Wentzell</a:t>
            </a:r>
            <a:r>
              <a:rPr lang="en-US" sz="1400" b="0" i="0" dirty="0">
                <a:solidFill>
                  <a:srgbClr val="313131"/>
                </a:solidFill>
                <a:effectLst/>
                <a:latin typeface="-apple-system"/>
              </a:rPr>
              <a:t>. We also attended SEDMHA and were the Accord level champions! All of our players showed great progress in their ability throughout the season. Most importantly the team all had fun.</a:t>
            </a:r>
          </a:p>
          <a:p>
            <a:pPr marL="0" indent="0" algn="l">
              <a:buNone/>
            </a:pPr>
            <a:r>
              <a:rPr lang="en-US" sz="1400" dirty="0">
                <a:solidFill>
                  <a:srgbClr val="313131"/>
                </a:solidFill>
                <a:latin typeface="-apple-system"/>
              </a:rPr>
              <a:t>U13AAA</a:t>
            </a:r>
          </a:p>
          <a:p>
            <a:pPr marL="0" indent="0" algn="l">
              <a:buNone/>
            </a:pPr>
            <a:r>
              <a:rPr lang="en-US" sz="1400" dirty="0">
                <a:solidFill>
                  <a:srgbClr val="313131"/>
                </a:solidFill>
                <a:latin typeface="-apple-system"/>
              </a:rPr>
              <a:t>The team came 8th out of 16 teams. They did three tournaments - the Jordan Boyd, the </a:t>
            </a:r>
            <a:r>
              <a:rPr lang="en-US" sz="1400" dirty="0" err="1">
                <a:solidFill>
                  <a:srgbClr val="313131"/>
                </a:solidFill>
                <a:latin typeface="-apple-system"/>
              </a:rPr>
              <a:t>Edd</a:t>
            </a:r>
            <a:r>
              <a:rPr lang="en-US" sz="1400" dirty="0">
                <a:solidFill>
                  <a:srgbClr val="313131"/>
                </a:solidFill>
                <a:latin typeface="-apple-system"/>
              </a:rPr>
              <a:t> McNeill and the Spud. During the </a:t>
            </a:r>
            <a:r>
              <a:rPr lang="en-US" sz="1400" dirty="0" err="1">
                <a:solidFill>
                  <a:srgbClr val="313131"/>
                </a:solidFill>
                <a:latin typeface="-apple-system"/>
              </a:rPr>
              <a:t>Edd</a:t>
            </a:r>
            <a:r>
              <a:rPr lang="en-US" sz="1400" dirty="0">
                <a:solidFill>
                  <a:srgbClr val="313131"/>
                </a:solidFill>
                <a:latin typeface="-apple-system"/>
              </a:rPr>
              <a:t> McNeill there was a skills competition where the team finished 2nd place out of 16 teams! The team played Sackville in the playoffs, beating them in two games and headed to provincials in Antigonish.  Coaching staff was great - Jonah Leroux, Tyler Symonds, Dan </a:t>
            </a:r>
            <a:r>
              <a:rPr lang="en-US" sz="1400" dirty="0" err="1">
                <a:solidFill>
                  <a:srgbClr val="313131"/>
                </a:solidFill>
                <a:latin typeface="-apple-system"/>
              </a:rPr>
              <a:t>Flemming</a:t>
            </a:r>
            <a:r>
              <a:rPr lang="en-US" sz="1400" dirty="0">
                <a:solidFill>
                  <a:srgbClr val="313131"/>
                </a:solidFill>
                <a:latin typeface="-apple-system"/>
              </a:rPr>
              <a:t> and Craig Hillier worked hard with the players every practice. The players overall had a great season.</a:t>
            </a:r>
          </a:p>
          <a:p>
            <a:pPr marL="0" indent="0" algn="l">
              <a:buNone/>
            </a:pPr>
            <a:endParaRPr lang="en-US" sz="1400" dirty="0">
              <a:solidFill>
                <a:srgbClr val="313131"/>
              </a:solidFill>
              <a:latin typeface="-apple-system"/>
            </a:endParaRPr>
          </a:p>
          <a:p>
            <a:pPr marL="0" indent="0" algn="l">
              <a:buNone/>
            </a:pPr>
            <a:endParaRPr lang="en-US" sz="1400" b="0" i="0" dirty="0">
              <a:solidFill>
                <a:srgbClr val="313131"/>
              </a:solidFill>
              <a:effectLst/>
              <a:latin typeface="-apple-system"/>
            </a:endParaRPr>
          </a:p>
          <a:p>
            <a:pPr marL="0" indent="0">
              <a:buNone/>
            </a:pPr>
            <a:br>
              <a:rPr lang="en-US" sz="1400" dirty="0"/>
            </a:br>
            <a:br>
              <a:rPr lang="en-US" sz="1400" dirty="0"/>
            </a:br>
            <a:endParaRPr lang="en-CA" sz="14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3570514" cy="369332"/>
          </a:xfrm>
          <a:prstGeom prst="rect">
            <a:avLst/>
          </a:prstGeom>
          <a:noFill/>
        </p:spPr>
        <p:txBody>
          <a:bodyPr wrap="square" rtlCol="0">
            <a:spAutoFit/>
          </a:bodyPr>
          <a:lstStyle/>
          <a:p>
            <a:r>
              <a:rPr lang="en-CA" dirty="0"/>
              <a:t>U13 Coordinator: Jodi </a:t>
            </a:r>
            <a:r>
              <a:rPr lang="en-CA" dirty="0" err="1"/>
              <a:t>Bengert</a:t>
            </a:r>
            <a:endParaRPr lang="en-CA" dirty="0"/>
          </a:p>
        </p:txBody>
      </p:sp>
      <p:sp>
        <p:nvSpPr>
          <p:cNvPr id="8" name="Content Placeholder 2">
            <a:extLst>
              <a:ext uri="{FF2B5EF4-FFF2-40B4-BE49-F238E27FC236}">
                <a16:creationId xmlns:a16="http://schemas.microsoft.com/office/drawing/2014/main" id="{B3F78BEE-E46A-42A6-8568-44793CCFA850}"/>
              </a:ext>
            </a:extLst>
          </p:cNvPr>
          <p:cNvSpPr txBox="1">
            <a:spLocks/>
          </p:cNvSpPr>
          <p:nvPr/>
        </p:nvSpPr>
        <p:spPr>
          <a:xfrm>
            <a:off x="269823" y="1845734"/>
            <a:ext cx="11627561"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CA" sz="1400" b="1" dirty="0">
                <a:solidFill>
                  <a:schemeClr val="accent1"/>
                </a:solidFill>
              </a:rPr>
              <a:t>2022/23 ESMHA AGM U13 Report</a:t>
            </a:r>
          </a:p>
        </p:txBody>
      </p:sp>
    </p:spTree>
    <p:extLst>
      <p:ext uri="{BB962C8B-B14F-4D97-AF65-F5344CB8AC3E}">
        <p14:creationId xmlns:p14="http://schemas.microsoft.com/office/powerpoint/2010/main" val="451428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U15</a:t>
            </a: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3450771" cy="369332"/>
          </a:xfrm>
          <a:prstGeom prst="rect">
            <a:avLst/>
          </a:prstGeom>
          <a:noFill/>
        </p:spPr>
        <p:txBody>
          <a:bodyPr wrap="square" rtlCol="0">
            <a:spAutoFit/>
          </a:bodyPr>
          <a:lstStyle/>
          <a:p>
            <a:r>
              <a:rPr lang="en-CA" dirty="0"/>
              <a:t>U15 Coordinator: Jodi </a:t>
            </a:r>
            <a:r>
              <a:rPr lang="en-CA" dirty="0" err="1"/>
              <a:t>Bengert</a:t>
            </a:r>
            <a:endParaRPr lang="en-CA" dirty="0"/>
          </a:p>
        </p:txBody>
      </p:sp>
      <p:sp>
        <p:nvSpPr>
          <p:cNvPr id="8" name="Content Placeholder 2">
            <a:extLst>
              <a:ext uri="{FF2B5EF4-FFF2-40B4-BE49-F238E27FC236}">
                <a16:creationId xmlns:a16="http://schemas.microsoft.com/office/drawing/2014/main" id="{F22268DF-340D-4770-8741-19770BFB9820}"/>
              </a:ext>
            </a:extLst>
          </p:cNvPr>
          <p:cNvSpPr txBox="1">
            <a:spLocks/>
          </p:cNvSpPr>
          <p:nvPr/>
        </p:nvSpPr>
        <p:spPr>
          <a:xfrm>
            <a:off x="269823" y="1845734"/>
            <a:ext cx="11627561"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CA" sz="1200" b="1" dirty="0">
                <a:solidFill>
                  <a:schemeClr val="accent1"/>
                </a:solidFill>
              </a:rPr>
              <a:t>2022/23 ESMHA AGM U15 Report</a:t>
            </a:r>
          </a:p>
          <a:p>
            <a:pPr marL="0" indent="0" algn="l">
              <a:buNone/>
            </a:pPr>
            <a:r>
              <a:rPr lang="en-US" sz="1200" b="0" i="0" dirty="0">
                <a:solidFill>
                  <a:srgbClr val="222222"/>
                </a:solidFill>
                <a:effectLst/>
                <a:latin typeface="Arial" panose="020B0604020202020204" pitchFamily="34" charset="0"/>
              </a:rPr>
              <a:t>U15C - </a:t>
            </a:r>
            <a:r>
              <a:rPr lang="en-US" sz="1200" b="0" i="0" dirty="0">
                <a:solidFill>
                  <a:srgbClr val="313131"/>
                </a:solidFill>
                <a:effectLst/>
                <a:latin typeface="-apple-system"/>
              </a:rPr>
              <a:t>Because of the hard work the coaching staff, parents and players put in, we all became a team (on and off the ice) and ended up winning it all and became city champs!  The team won in overtime to make it to the City Championship game. It was the most incredible game for all of us! You could tell they finally were a team and they wanted it so bad! Day of Champions game was such a great experience for everyone!!  The kids were so excited and when they won the place went crazy. A few other things we did was go to Truro to play exhibition games, the Joe and the ES house tournament. We also did our year end party at axe throwing which was so fun for all!  Overall the kids made so many great life long memories and that is what it is all about!</a:t>
            </a:r>
          </a:p>
          <a:p>
            <a:pPr marL="0" indent="0" algn="l">
              <a:buNone/>
            </a:pPr>
            <a:r>
              <a:rPr lang="en-US" sz="1200" b="0" i="0" dirty="0">
                <a:solidFill>
                  <a:srgbClr val="313131"/>
                </a:solidFill>
                <a:effectLst/>
                <a:latin typeface="-apple-system"/>
              </a:rPr>
              <a:t>U15A  - What a year! It was definitely a very exciting one for the U15A boys. Every practice they showed up and pushed themselves to become better each week. In the end, they had amazing success winning regular season, central minor and provincials. This was a very big accomplishment for the team.</a:t>
            </a:r>
            <a:br>
              <a:rPr lang="en-US" sz="1200" b="0" i="0" dirty="0">
                <a:solidFill>
                  <a:srgbClr val="313131"/>
                </a:solidFill>
                <a:effectLst/>
                <a:latin typeface="-apple-system"/>
              </a:rPr>
            </a:br>
            <a:br>
              <a:rPr lang="en-US" sz="1200" b="0" i="0" dirty="0">
                <a:solidFill>
                  <a:srgbClr val="313131"/>
                </a:solidFill>
                <a:effectLst/>
                <a:latin typeface="-apple-system"/>
              </a:rPr>
            </a:br>
            <a:r>
              <a:rPr lang="en-US" sz="1200" b="0" i="0" dirty="0">
                <a:solidFill>
                  <a:srgbClr val="313131"/>
                </a:solidFill>
                <a:effectLst/>
                <a:latin typeface="-apple-system"/>
              </a:rPr>
              <a:t>With an early Nov tournament in Sydney CB we saw what the boys could do. We came up short in the gold medal game but it gave the boys time to hang out and bond. Back at home we were playing hard and having great success. After a nice break over Christmas we came out strong in Jan. Looking back at the season, the team hadn’t lost a game since November in regular season. With our second tournament in Moncton came a lot of fun! Not only did we play hockey but the team got to skate under the lights and take in a Wildcats game! We came up short again in the gold medal game. It was a hard loss but I believe it gave them the drive to come back home and play harder. Winning regular season and central minor we were off to play Yarmouth. The game was to be played on the same weekend as our 3rd tournament. The boys had a hard decision but ultimately deciding to pull out of the tournament and go to Yarmouth and WIN! Next was the Day of Champions in Truro. The team was faced to play the team we had lost to in every gold medal game in tournaments. For some of the boys it had been a 2 year running loss against the Elks. But they came to play winning Provincials!!! To see their faces and the coaches when the buzzer rang… it made this year all worth it. I think everyone was crying at this point! </a:t>
            </a:r>
            <a:br>
              <a:rPr lang="en-US" sz="1200" b="0" i="0" dirty="0">
                <a:solidFill>
                  <a:srgbClr val="313131"/>
                </a:solidFill>
                <a:effectLst/>
                <a:latin typeface="-apple-system"/>
              </a:rPr>
            </a:br>
            <a:br>
              <a:rPr lang="en-US" sz="1200" b="0" i="0" dirty="0">
                <a:solidFill>
                  <a:srgbClr val="313131"/>
                </a:solidFill>
                <a:effectLst/>
                <a:latin typeface="-apple-system"/>
              </a:rPr>
            </a:br>
            <a:r>
              <a:rPr lang="en-US" sz="1200" b="0" i="0" dirty="0">
                <a:solidFill>
                  <a:srgbClr val="313131"/>
                </a:solidFill>
                <a:effectLst/>
                <a:latin typeface="-apple-system"/>
              </a:rPr>
              <a:t>To end the year on a high note - at the last minute I decided to pull together an end of year banquet at the sailing club. The team worked hard and they deserved to be celebrated! Also some of these boys have been together since IP and this will be the last year they will all be together! It went off with great success and lots of memories were celebrated!</a:t>
            </a:r>
          </a:p>
          <a:p>
            <a:pPr marL="0" indent="0" algn="l">
              <a:buNone/>
            </a:pPr>
            <a:endParaRPr lang="en-US" sz="1200" b="0" i="0" dirty="0">
              <a:solidFill>
                <a:srgbClr val="313131"/>
              </a:solidFill>
              <a:effectLst/>
              <a:latin typeface="-apple-system"/>
            </a:endParaRPr>
          </a:p>
          <a:p>
            <a:pPr marL="0" indent="0">
              <a:buFont typeface="Calibri" panose="020F0502020204030204" pitchFamily="34" charset="0"/>
              <a:buNone/>
            </a:pPr>
            <a:endParaRPr lang="en-CA" sz="1200" b="1" dirty="0">
              <a:solidFill>
                <a:schemeClr val="accent1"/>
              </a:solidFill>
            </a:endParaRPr>
          </a:p>
        </p:txBody>
      </p:sp>
    </p:spTree>
    <p:extLst>
      <p:ext uri="{BB962C8B-B14F-4D97-AF65-F5344CB8AC3E}">
        <p14:creationId xmlns:p14="http://schemas.microsoft.com/office/powerpoint/2010/main" val="509228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U18</a:t>
            </a:r>
          </a:p>
        </p:txBody>
      </p:sp>
      <p:sp>
        <p:nvSpPr>
          <p:cNvPr id="3" name="Content Placeholder 2"/>
          <p:cNvSpPr>
            <a:spLocks noGrp="1"/>
          </p:cNvSpPr>
          <p:nvPr>
            <p:ph idx="1"/>
          </p:nvPr>
        </p:nvSpPr>
        <p:spPr>
          <a:xfrm>
            <a:off x="313900" y="1845734"/>
            <a:ext cx="11583484" cy="4023360"/>
          </a:xfrm>
        </p:spPr>
        <p:txBody>
          <a:bodyPr>
            <a:noAutofit/>
          </a:bodyPr>
          <a:lstStyle/>
          <a:p>
            <a:pPr marL="0" indent="0">
              <a:spcBef>
                <a:spcPts val="0"/>
              </a:spcBef>
              <a:spcAft>
                <a:spcPts val="0"/>
              </a:spcAft>
              <a:buNone/>
            </a:pPr>
            <a:r>
              <a:rPr lang="en-CA" sz="1400" b="1" dirty="0">
                <a:solidFill>
                  <a:schemeClr val="accent1"/>
                </a:solidFill>
              </a:rPr>
              <a:t>2022/23 ESMHA AGM U18 Report</a:t>
            </a:r>
          </a:p>
          <a:p>
            <a:pPr marL="0" indent="0">
              <a:spcBef>
                <a:spcPts val="0"/>
              </a:spcBef>
              <a:spcAft>
                <a:spcPts val="0"/>
              </a:spcAft>
              <a:buNone/>
            </a:pPr>
            <a:r>
              <a:rPr lang="en-US" sz="1400" dirty="0">
                <a:solidFill>
                  <a:schemeClr val="tx1"/>
                </a:solidFill>
              </a:rPr>
              <a:t>15 players on the U18C team this season.</a:t>
            </a:r>
          </a:p>
          <a:p>
            <a:pPr marL="0" indent="0">
              <a:spcBef>
                <a:spcPts val="0"/>
              </a:spcBef>
              <a:spcAft>
                <a:spcPts val="0"/>
              </a:spcAft>
              <a:buNone/>
            </a:pPr>
            <a:endParaRPr lang="en-US" sz="1400" dirty="0">
              <a:solidFill>
                <a:schemeClr val="tx1"/>
              </a:solidFill>
            </a:endParaRPr>
          </a:p>
          <a:p>
            <a:pPr marL="0" indent="0">
              <a:spcBef>
                <a:spcPts val="0"/>
              </a:spcBef>
              <a:spcAft>
                <a:spcPts val="0"/>
              </a:spcAft>
              <a:buNone/>
            </a:pPr>
            <a:r>
              <a:rPr lang="en-US" sz="1400" dirty="0">
                <a:solidFill>
                  <a:schemeClr val="tx1"/>
                </a:solidFill>
              </a:rPr>
              <a:t>The U18 C team had a great season, finishing third out of nine teams in the regular season, and fifth in the playoffs.</a:t>
            </a:r>
          </a:p>
          <a:p>
            <a:pPr marL="0" indent="0">
              <a:spcBef>
                <a:spcPts val="0"/>
              </a:spcBef>
              <a:spcAft>
                <a:spcPts val="0"/>
              </a:spcAft>
              <a:buNone/>
            </a:pPr>
            <a:endParaRPr lang="en-US" sz="1400" dirty="0">
              <a:solidFill>
                <a:schemeClr val="tx1"/>
              </a:solidFill>
            </a:endParaRPr>
          </a:p>
          <a:p>
            <a:pPr marL="0" indent="0">
              <a:spcBef>
                <a:spcPts val="0"/>
              </a:spcBef>
              <a:spcAft>
                <a:spcPts val="0"/>
              </a:spcAft>
              <a:buNone/>
            </a:pPr>
            <a:r>
              <a:rPr lang="en-US" sz="1400" dirty="0">
                <a:solidFill>
                  <a:schemeClr val="tx1"/>
                </a:solidFill>
              </a:rPr>
              <a:t>Thanks to our coaches, Fred Werner, Don Crouse, John Timmons, Danny Faulkner and Tyler Avery. They committed and supported our players and shared their love of hockey. Their dedication to the team has been instrumental in the team’s positive season.</a:t>
            </a:r>
            <a:endParaRPr lang="en-CA" sz="1400" dirty="0">
              <a:solidFill>
                <a:schemeClr val="tx1"/>
              </a:solidFill>
            </a:endParaRPr>
          </a:p>
          <a:p>
            <a:pPr algn="l">
              <a:spcBef>
                <a:spcPts val="0"/>
              </a:spcBef>
              <a:spcAft>
                <a:spcPts val="0"/>
              </a:spcAft>
            </a:pPr>
            <a:endParaRPr lang="en-US" sz="1400" b="1" dirty="0"/>
          </a:p>
          <a:p>
            <a:pPr marL="0" indent="0" algn="l">
              <a:spcBef>
                <a:spcPts val="0"/>
              </a:spcBef>
              <a:spcAft>
                <a:spcPts val="0"/>
              </a:spcAft>
              <a:buNone/>
            </a:pPr>
            <a:br>
              <a:rPr lang="en-US" sz="1400" dirty="0"/>
            </a:br>
            <a:endParaRPr lang="en-CA" sz="1400" dirty="0">
              <a:solidFill>
                <a:schemeClr val="tx1"/>
              </a:solidFill>
            </a:endParaRPr>
          </a:p>
          <a:p>
            <a:endParaRPr lang="en-CA" sz="1400" dirty="0"/>
          </a:p>
          <a:p>
            <a:pPr marL="0" indent="0">
              <a:buNone/>
            </a:pPr>
            <a:endParaRPr lang="en-CA" sz="14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3624943" cy="369332"/>
          </a:xfrm>
          <a:prstGeom prst="rect">
            <a:avLst/>
          </a:prstGeom>
          <a:noFill/>
        </p:spPr>
        <p:txBody>
          <a:bodyPr wrap="square" rtlCol="0">
            <a:spAutoFit/>
          </a:bodyPr>
          <a:lstStyle/>
          <a:p>
            <a:r>
              <a:rPr lang="en-CA" dirty="0"/>
              <a:t>U18 Coordinator: Shannon </a:t>
            </a:r>
            <a:r>
              <a:rPr lang="en-CA" dirty="0" err="1"/>
              <a:t>Karsten</a:t>
            </a:r>
            <a:endParaRPr lang="en-CA" dirty="0"/>
          </a:p>
        </p:txBody>
      </p:sp>
    </p:spTree>
    <p:extLst>
      <p:ext uri="{BB962C8B-B14F-4D97-AF65-F5344CB8AC3E}">
        <p14:creationId xmlns:p14="http://schemas.microsoft.com/office/powerpoint/2010/main" val="4185571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Equipment Coordinator</a:t>
            </a: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Equipment Coordinator: Joel Stevens</a:t>
            </a:r>
          </a:p>
        </p:txBody>
      </p:sp>
      <p:sp>
        <p:nvSpPr>
          <p:cNvPr id="9" name="Content Placeholder 2">
            <a:extLst>
              <a:ext uri="{FF2B5EF4-FFF2-40B4-BE49-F238E27FC236}">
                <a16:creationId xmlns:a16="http://schemas.microsoft.com/office/drawing/2014/main" id="{94061A76-06CA-98AE-B269-B82778C36FE4}"/>
              </a:ext>
            </a:extLst>
          </p:cNvPr>
          <p:cNvSpPr>
            <a:spLocks noGrp="1"/>
          </p:cNvSpPr>
          <p:nvPr>
            <p:ph idx="1"/>
          </p:nvPr>
        </p:nvSpPr>
        <p:spPr>
          <a:xfrm>
            <a:off x="155276" y="1845734"/>
            <a:ext cx="11849370" cy="4023360"/>
          </a:xfrm>
        </p:spPr>
        <p:txBody>
          <a:bodyPr>
            <a:noAutofit/>
          </a:bodyPr>
          <a:lstStyle/>
          <a:p>
            <a:pPr marL="0" indent="0">
              <a:buNone/>
            </a:pPr>
            <a:r>
              <a:rPr lang="en-CA" sz="1600" b="1" dirty="0">
                <a:solidFill>
                  <a:schemeClr val="accent1"/>
                </a:solidFill>
              </a:rPr>
              <a:t>Equipment Coordinator Report 2022/23</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As my first year as ESMHA equipment manager, everything seemed to go quite well. We made great progress on our equipment room before the season started. But I soon figured out that we are lacking in space. Hopefully we can address this situation going forward.</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purchased one new set of jerseys for the U11B team that was formed this season.</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also purchased some replacement jerseys for sets that were either missing or jerseys that just were not up to par.</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We also purchased 2 brand new sets of goalie pads for our U9 goalies and a set of used goalie gear for anyone wanting to try at a higher age level.</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Something new this year and purchased 2 tryout jerseys for every player registered in the tryout process. I personally thought this was a great idea and worked quite well. With a few adjustments I think this can be even better.</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Staying with the tryout jerseys. I have a request for quotes from local company in Lawrencetown to supply them for the upcoming 23/24 season. I have also requested that they have the stop sign printed on the back for exhibition game purposes.</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association had also agreed to work with Craig and Michelle Brown from Soles skate sharpening this past season, to help dress all our Mariners in ESMHA swag. I believe this has been a great move for the association and its members.</a:t>
            </a:r>
          </a:p>
          <a:p>
            <a:pPr marL="0" marR="0" indent="0">
              <a:lnSpc>
                <a:spcPct val="107000"/>
              </a:lnSpc>
              <a:spcBef>
                <a:spcPts val="0"/>
              </a:spcBef>
              <a:spcAft>
                <a:spcPts val="800"/>
              </a:spcAft>
              <a:buNone/>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The only real issue I have had with the year was jersey cheques. They just did not work. I felt that the managers were having a really hard time collecting them, as no one has cheques anymore. That meant I had long delays receiving them, that’s if I received them at all. I would really like to look at better options in the future. </a:t>
            </a:r>
          </a:p>
        </p:txBody>
      </p:sp>
    </p:spTree>
    <p:extLst>
      <p:ext uri="{BB962C8B-B14F-4D97-AF65-F5344CB8AC3E}">
        <p14:creationId xmlns:p14="http://schemas.microsoft.com/office/powerpoint/2010/main" val="39575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Development Coordinator</a:t>
            </a: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Development Coordinator: Becky Warner</a:t>
            </a:r>
          </a:p>
        </p:txBody>
      </p:sp>
      <p:sp>
        <p:nvSpPr>
          <p:cNvPr id="9" name="Content Placeholder 2">
            <a:extLst>
              <a:ext uri="{FF2B5EF4-FFF2-40B4-BE49-F238E27FC236}">
                <a16:creationId xmlns:a16="http://schemas.microsoft.com/office/drawing/2014/main" id="{94061A76-06CA-98AE-B269-B82778C36FE4}"/>
              </a:ext>
            </a:extLst>
          </p:cNvPr>
          <p:cNvSpPr>
            <a:spLocks noGrp="1"/>
          </p:cNvSpPr>
          <p:nvPr>
            <p:ph idx="1"/>
          </p:nvPr>
        </p:nvSpPr>
        <p:spPr>
          <a:xfrm>
            <a:off x="155276" y="1845734"/>
            <a:ext cx="11849370" cy="4023360"/>
          </a:xfrm>
        </p:spPr>
        <p:txBody>
          <a:bodyPr>
            <a:noAutofit/>
          </a:bodyPr>
          <a:lstStyle/>
          <a:p>
            <a:pPr marL="0" indent="0">
              <a:buNone/>
            </a:pPr>
            <a:r>
              <a:rPr lang="en-CA" sz="1600" b="1" dirty="0">
                <a:solidFill>
                  <a:schemeClr val="accent1"/>
                </a:solidFill>
              </a:rPr>
              <a:t>Development Coordinator Report 2022/23</a:t>
            </a:r>
          </a:p>
          <a:p>
            <a:pPr marL="0" indent="0" algn="l">
              <a:buNone/>
            </a:pPr>
            <a:r>
              <a:rPr lang="en-US" sz="1200" b="0" i="0" dirty="0">
                <a:solidFill>
                  <a:srgbClr val="222222"/>
                </a:solidFill>
                <a:effectLst/>
                <a:latin typeface="Arial" panose="020B0604020202020204" pitchFamily="34" charset="0"/>
              </a:rPr>
              <a:t>ESMHA offered the following events in terms of development this season: </a:t>
            </a:r>
          </a:p>
          <a:p>
            <a:pPr>
              <a:buFont typeface="Wingdings" panose="05000000000000000000" pitchFamily="2" charset="2"/>
              <a:buChar char="§"/>
            </a:pPr>
            <a:r>
              <a:rPr lang="en-US" sz="1200" b="0" i="0" dirty="0">
                <a:solidFill>
                  <a:srgbClr val="222222"/>
                </a:solidFill>
                <a:effectLst/>
                <a:latin typeface="Arial" panose="020B0604020202020204" pitchFamily="34" charset="0"/>
              </a:rPr>
              <a:t>conditioning camps </a:t>
            </a:r>
          </a:p>
          <a:p>
            <a:pPr>
              <a:buFont typeface="Wingdings" panose="05000000000000000000" pitchFamily="2" charset="2"/>
              <a:buChar char="§"/>
            </a:pPr>
            <a:r>
              <a:rPr lang="en-US" sz="1200" b="0" i="0" dirty="0">
                <a:solidFill>
                  <a:srgbClr val="222222"/>
                </a:solidFill>
                <a:effectLst/>
                <a:latin typeface="Arial" panose="020B0604020202020204" pitchFamily="34" charset="0"/>
              </a:rPr>
              <a:t>intro to hockey program (first annual), 40 players. Great success. Able to obtain a grant from HNS $5000 to offer this 10 week program next season</a:t>
            </a:r>
          </a:p>
          <a:p>
            <a:pPr>
              <a:buFont typeface="Wingdings" panose="05000000000000000000" pitchFamily="2" charset="2"/>
              <a:buChar char="§"/>
            </a:pPr>
            <a:r>
              <a:rPr lang="en-US" sz="1200" b="0" i="0" dirty="0">
                <a:solidFill>
                  <a:srgbClr val="222222"/>
                </a:solidFill>
                <a:effectLst/>
                <a:latin typeface="Arial" panose="020B0604020202020204" pitchFamily="34" charset="0"/>
              </a:rPr>
              <a:t>junior coaches program was successful in its second year (27 coaches; 13-18 years of age) </a:t>
            </a:r>
          </a:p>
          <a:p>
            <a:pPr>
              <a:buFont typeface="Wingdings" panose="05000000000000000000" pitchFamily="2" charset="2"/>
              <a:buChar char="§"/>
            </a:pPr>
            <a:r>
              <a:rPr lang="en-US" sz="1200" b="0" i="0" dirty="0">
                <a:solidFill>
                  <a:srgbClr val="222222"/>
                </a:solidFill>
                <a:effectLst/>
                <a:latin typeface="Arial" panose="020B0604020202020204" pitchFamily="34" charset="0"/>
              </a:rPr>
              <a:t>junior thunder skills program offered (u7/u9) 4 week program in support of junior c thunder. </a:t>
            </a:r>
          </a:p>
          <a:p>
            <a:pPr>
              <a:buFont typeface="Wingdings" panose="05000000000000000000" pitchFamily="2" charset="2"/>
              <a:buChar char="§"/>
            </a:pPr>
            <a:r>
              <a:rPr lang="en-US" sz="1200" b="0" i="0" dirty="0">
                <a:solidFill>
                  <a:srgbClr val="222222"/>
                </a:solidFill>
                <a:effectLst/>
                <a:latin typeface="Arial" panose="020B0604020202020204" pitchFamily="34" charset="0"/>
              </a:rPr>
              <a:t>goalie coaches clinic with Todd </a:t>
            </a:r>
            <a:r>
              <a:rPr lang="en-US" sz="1200" b="0" i="0" dirty="0" err="1">
                <a:solidFill>
                  <a:srgbClr val="222222"/>
                </a:solidFill>
                <a:effectLst/>
                <a:latin typeface="Arial" panose="020B0604020202020204" pitchFamily="34" charset="0"/>
              </a:rPr>
              <a:t>bengert</a:t>
            </a:r>
            <a:r>
              <a:rPr lang="en-US" sz="1200" b="0" i="0" dirty="0">
                <a:solidFill>
                  <a:srgbClr val="222222"/>
                </a:solidFill>
                <a:effectLst/>
                <a:latin typeface="Arial" panose="020B0604020202020204" pitchFamily="34" charset="0"/>
              </a:rPr>
              <a:t>- offered off ice and on ice session to coaches re goalie specific coaching </a:t>
            </a:r>
          </a:p>
          <a:p>
            <a:pPr>
              <a:buFont typeface="Wingdings" panose="05000000000000000000" pitchFamily="2" charset="2"/>
              <a:buChar char="§"/>
            </a:pPr>
            <a:r>
              <a:rPr lang="en-US" sz="1200" b="0" i="0" dirty="0">
                <a:solidFill>
                  <a:srgbClr val="222222"/>
                </a:solidFill>
                <a:effectLst/>
                <a:latin typeface="Arial" panose="020B0604020202020204" pitchFamily="34" charset="0"/>
              </a:rPr>
              <a:t>female mariners day ( 30 female players/coaches) came out to celebrate our female membership with an one hour ice time </a:t>
            </a:r>
          </a:p>
          <a:p>
            <a:pPr>
              <a:buFont typeface="Wingdings" panose="05000000000000000000" pitchFamily="2" charset="2"/>
              <a:buChar char="§"/>
            </a:pPr>
            <a:r>
              <a:rPr lang="en-US" sz="1200" b="0" i="0" dirty="0">
                <a:solidFill>
                  <a:srgbClr val="222222"/>
                </a:solidFill>
                <a:effectLst/>
                <a:latin typeface="Arial" panose="020B0604020202020204" pitchFamily="34" charset="0"/>
              </a:rPr>
              <a:t>u9 transition to u11 - 1 day camp to go over rules and transitions to full ice for 2nd year u9’s </a:t>
            </a:r>
          </a:p>
          <a:p>
            <a:pPr>
              <a:buFont typeface="Wingdings" panose="05000000000000000000" pitchFamily="2" charset="2"/>
              <a:buChar char="§"/>
            </a:pPr>
            <a:r>
              <a:rPr lang="en-US" sz="1200" b="0" i="0" dirty="0">
                <a:solidFill>
                  <a:srgbClr val="222222"/>
                </a:solidFill>
                <a:effectLst/>
                <a:latin typeface="Arial" panose="020B0604020202020204" pitchFamily="34" charset="0"/>
              </a:rPr>
              <a:t>checking clinic </a:t>
            </a:r>
          </a:p>
          <a:p>
            <a:pPr>
              <a:buFont typeface="Wingdings" panose="05000000000000000000" pitchFamily="2" charset="2"/>
              <a:buChar char="§"/>
            </a:pPr>
            <a:r>
              <a:rPr lang="en-US" sz="1200" b="0" i="0" dirty="0">
                <a:solidFill>
                  <a:srgbClr val="222222"/>
                </a:solidFill>
                <a:effectLst/>
                <a:latin typeface="Arial" panose="020B0604020202020204" pitchFamily="34" charset="0"/>
              </a:rPr>
              <a:t>Power skating was offered but not enough registrations to go ahead. </a:t>
            </a:r>
          </a:p>
          <a:p>
            <a:pPr marL="0" indent="0" algn="ctr">
              <a:buNone/>
            </a:pPr>
            <a:r>
              <a:rPr lang="en-US" b="1" i="0" dirty="0">
                <a:solidFill>
                  <a:schemeClr val="accent1"/>
                </a:solidFill>
                <a:effectLst/>
                <a:latin typeface="Arial" panose="020B0604020202020204" pitchFamily="34" charset="0"/>
              </a:rPr>
              <a:t>Association received development association of the year award from HNS </a:t>
            </a:r>
          </a:p>
          <a:p>
            <a:pPr marL="0" indent="0">
              <a:buNone/>
            </a:pPr>
            <a:endParaRPr lang="en-CA" sz="1600" b="1" dirty="0">
              <a:solidFill>
                <a:schemeClr val="accent1"/>
              </a:solidFill>
            </a:endParaRPr>
          </a:p>
        </p:txBody>
      </p:sp>
    </p:spTree>
    <p:extLst>
      <p:ext uri="{BB962C8B-B14F-4D97-AF65-F5344CB8AC3E}">
        <p14:creationId xmlns:p14="http://schemas.microsoft.com/office/powerpoint/2010/main" val="783643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Treasurer: Natalie Stevens</a:t>
            </a:r>
          </a:p>
        </p:txBody>
      </p:sp>
      <p:sp>
        <p:nvSpPr>
          <p:cNvPr id="7" name="Content Placeholder 2">
            <a:extLst>
              <a:ext uri="{FF2B5EF4-FFF2-40B4-BE49-F238E27FC236}">
                <a16:creationId xmlns:a16="http://schemas.microsoft.com/office/drawing/2014/main" id="{5952C585-20D3-4653-BD79-9B07B4E91514}"/>
              </a:ext>
            </a:extLst>
          </p:cNvPr>
          <p:cNvSpPr>
            <a:spLocks noGrp="1"/>
          </p:cNvSpPr>
          <p:nvPr>
            <p:ph idx="1"/>
          </p:nvPr>
        </p:nvSpPr>
        <p:spPr>
          <a:xfrm>
            <a:off x="181156" y="369332"/>
            <a:ext cx="11716228" cy="4023360"/>
          </a:xfrm>
        </p:spPr>
        <p:txBody>
          <a:bodyPr>
            <a:noAutofit/>
          </a:bodyPr>
          <a:lstStyle/>
          <a:p>
            <a:pPr marL="0" indent="0">
              <a:buNone/>
            </a:pPr>
            <a:r>
              <a:rPr lang="en-CA" sz="1400" b="1" dirty="0">
                <a:solidFill>
                  <a:schemeClr val="accent1"/>
                </a:solidFill>
              </a:rPr>
              <a:t>2022/23 ESMHA AGM Treasurer Report</a:t>
            </a:r>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p:txBody>
      </p:sp>
      <p:pic>
        <p:nvPicPr>
          <p:cNvPr id="8" name="Picture 7">
            <a:extLst>
              <a:ext uri="{FF2B5EF4-FFF2-40B4-BE49-F238E27FC236}">
                <a16:creationId xmlns:a16="http://schemas.microsoft.com/office/drawing/2014/main" id="{2EF64504-04ED-F6B2-8AFE-E343CB11AF2B}"/>
              </a:ext>
            </a:extLst>
          </p:cNvPr>
          <p:cNvPicPr>
            <a:picLocks noChangeAspect="1"/>
          </p:cNvPicPr>
          <p:nvPr/>
        </p:nvPicPr>
        <p:blipFill>
          <a:blip r:embed="rId3"/>
          <a:stretch>
            <a:fillRect/>
          </a:stretch>
        </p:blipFill>
        <p:spPr>
          <a:xfrm>
            <a:off x="181155" y="738664"/>
            <a:ext cx="9825729" cy="5853626"/>
          </a:xfrm>
          <a:prstGeom prst="rect">
            <a:avLst/>
          </a:prstGeom>
        </p:spPr>
      </p:pic>
    </p:spTree>
    <p:extLst>
      <p:ext uri="{BB962C8B-B14F-4D97-AF65-F5344CB8AC3E}">
        <p14:creationId xmlns:p14="http://schemas.microsoft.com/office/powerpoint/2010/main" val="1570549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Treasurer: Natalie Stevens</a:t>
            </a:r>
          </a:p>
        </p:txBody>
      </p:sp>
      <p:sp>
        <p:nvSpPr>
          <p:cNvPr id="7" name="Content Placeholder 2">
            <a:extLst>
              <a:ext uri="{FF2B5EF4-FFF2-40B4-BE49-F238E27FC236}">
                <a16:creationId xmlns:a16="http://schemas.microsoft.com/office/drawing/2014/main" id="{5952C585-20D3-4653-BD79-9B07B4E91514}"/>
              </a:ext>
            </a:extLst>
          </p:cNvPr>
          <p:cNvSpPr>
            <a:spLocks noGrp="1"/>
          </p:cNvSpPr>
          <p:nvPr>
            <p:ph idx="1"/>
          </p:nvPr>
        </p:nvSpPr>
        <p:spPr>
          <a:xfrm>
            <a:off x="181156" y="369332"/>
            <a:ext cx="11716228" cy="4023360"/>
          </a:xfrm>
        </p:spPr>
        <p:txBody>
          <a:bodyPr>
            <a:noAutofit/>
          </a:bodyPr>
          <a:lstStyle/>
          <a:p>
            <a:pPr marL="0" indent="0">
              <a:buNone/>
            </a:pPr>
            <a:r>
              <a:rPr lang="en-CA" sz="1400" b="1" dirty="0">
                <a:solidFill>
                  <a:schemeClr val="accent1"/>
                </a:solidFill>
              </a:rPr>
              <a:t>2022/23 ESMHA AGM Treasurer Report</a:t>
            </a:r>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p:txBody>
      </p:sp>
      <p:pic>
        <p:nvPicPr>
          <p:cNvPr id="2" name="Picture 1">
            <a:extLst>
              <a:ext uri="{FF2B5EF4-FFF2-40B4-BE49-F238E27FC236}">
                <a16:creationId xmlns:a16="http://schemas.microsoft.com/office/drawing/2014/main" id="{45F1CAFF-51B6-CA13-CBAE-3D8602451C39}"/>
              </a:ext>
            </a:extLst>
          </p:cNvPr>
          <p:cNvPicPr>
            <a:picLocks noChangeAspect="1"/>
          </p:cNvPicPr>
          <p:nvPr/>
        </p:nvPicPr>
        <p:blipFill>
          <a:blip r:embed="rId3"/>
          <a:stretch>
            <a:fillRect/>
          </a:stretch>
        </p:blipFill>
        <p:spPr>
          <a:xfrm>
            <a:off x="181156" y="649876"/>
            <a:ext cx="10025162" cy="6003676"/>
          </a:xfrm>
          <a:prstGeom prst="rect">
            <a:avLst/>
          </a:prstGeom>
        </p:spPr>
      </p:pic>
    </p:spTree>
    <p:extLst>
      <p:ext uri="{BB962C8B-B14F-4D97-AF65-F5344CB8AC3E}">
        <p14:creationId xmlns:p14="http://schemas.microsoft.com/office/powerpoint/2010/main" val="189279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Treasurer: Natalie Stevens</a:t>
            </a:r>
          </a:p>
        </p:txBody>
      </p:sp>
      <p:sp>
        <p:nvSpPr>
          <p:cNvPr id="7" name="Content Placeholder 2">
            <a:extLst>
              <a:ext uri="{FF2B5EF4-FFF2-40B4-BE49-F238E27FC236}">
                <a16:creationId xmlns:a16="http://schemas.microsoft.com/office/drawing/2014/main" id="{5952C585-20D3-4653-BD79-9B07B4E91514}"/>
              </a:ext>
            </a:extLst>
          </p:cNvPr>
          <p:cNvSpPr>
            <a:spLocks noGrp="1"/>
          </p:cNvSpPr>
          <p:nvPr>
            <p:ph idx="1"/>
          </p:nvPr>
        </p:nvSpPr>
        <p:spPr>
          <a:xfrm>
            <a:off x="181156" y="369332"/>
            <a:ext cx="11716228" cy="4023360"/>
          </a:xfrm>
        </p:spPr>
        <p:txBody>
          <a:bodyPr>
            <a:noAutofit/>
          </a:bodyPr>
          <a:lstStyle/>
          <a:p>
            <a:pPr marL="0" indent="0">
              <a:buNone/>
            </a:pPr>
            <a:r>
              <a:rPr lang="en-CA" sz="1400" b="1" dirty="0">
                <a:solidFill>
                  <a:schemeClr val="accent1"/>
                </a:solidFill>
              </a:rPr>
              <a:t>2022/23 ESMHA AGM Treasurer Report</a:t>
            </a:r>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p:txBody>
      </p:sp>
      <p:pic>
        <p:nvPicPr>
          <p:cNvPr id="5" name="Picture 4">
            <a:extLst>
              <a:ext uri="{FF2B5EF4-FFF2-40B4-BE49-F238E27FC236}">
                <a16:creationId xmlns:a16="http://schemas.microsoft.com/office/drawing/2014/main" id="{9F78B128-29DD-6FB9-9C03-A4732EBCE90C}"/>
              </a:ext>
            </a:extLst>
          </p:cNvPr>
          <p:cNvPicPr>
            <a:picLocks noChangeAspect="1"/>
          </p:cNvPicPr>
          <p:nvPr/>
        </p:nvPicPr>
        <p:blipFill>
          <a:blip r:embed="rId3"/>
          <a:stretch>
            <a:fillRect/>
          </a:stretch>
        </p:blipFill>
        <p:spPr>
          <a:xfrm>
            <a:off x="90149" y="585390"/>
            <a:ext cx="10879068" cy="5687219"/>
          </a:xfrm>
          <a:prstGeom prst="rect">
            <a:avLst/>
          </a:prstGeom>
        </p:spPr>
      </p:pic>
    </p:spTree>
    <p:extLst>
      <p:ext uri="{BB962C8B-B14F-4D97-AF65-F5344CB8AC3E}">
        <p14:creationId xmlns:p14="http://schemas.microsoft.com/office/powerpoint/2010/main" val="309541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36457"/>
          </a:xfrm>
        </p:spPr>
        <p:txBody>
          <a:bodyPr/>
          <a:lstStyle/>
          <a:p>
            <a:r>
              <a:rPr lang="en-CA" dirty="0"/>
              <a:t>Agenda	</a:t>
            </a:r>
          </a:p>
        </p:txBody>
      </p:sp>
      <p:sp>
        <p:nvSpPr>
          <p:cNvPr id="3" name="Content Placeholder 2"/>
          <p:cNvSpPr>
            <a:spLocks noGrp="1"/>
          </p:cNvSpPr>
          <p:nvPr>
            <p:ph idx="1"/>
          </p:nvPr>
        </p:nvSpPr>
        <p:spPr>
          <a:xfrm>
            <a:off x="234639" y="1845734"/>
            <a:ext cx="3336697" cy="4023360"/>
          </a:xfrm>
        </p:spPr>
        <p:txBody>
          <a:bodyPr>
            <a:noAutofit/>
          </a:bodyPr>
          <a:lstStyle/>
          <a:p>
            <a:pPr marL="457200" indent="-457200">
              <a:buAutoNum type="arabicPeriod"/>
            </a:pPr>
            <a:r>
              <a:rPr lang="en-CA" sz="1400" b="1" dirty="0"/>
              <a:t>Introductions &amp; Call to Order</a:t>
            </a:r>
            <a:r>
              <a:rPr lang="en-CA" sz="1400" dirty="0"/>
              <a:t>;</a:t>
            </a:r>
          </a:p>
          <a:p>
            <a:pPr marL="457200" indent="-457200">
              <a:buAutoNum type="arabicPeriod"/>
            </a:pPr>
            <a:r>
              <a:rPr lang="en-CA" sz="1400" b="1" dirty="0"/>
              <a:t>Approval of Minutes from 2022 AGM</a:t>
            </a:r>
            <a:r>
              <a:rPr lang="en-CA" sz="1400" dirty="0"/>
              <a:t>;</a:t>
            </a:r>
          </a:p>
          <a:p>
            <a:pPr marL="457200" indent="-457200">
              <a:buAutoNum type="arabicPeriod"/>
            </a:pPr>
            <a:r>
              <a:rPr lang="en-CA" sz="1400" b="1" dirty="0"/>
              <a:t>Reports</a:t>
            </a:r>
            <a:r>
              <a:rPr lang="en-CA" sz="1400" dirty="0"/>
              <a:t>:</a:t>
            </a:r>
          </a:p>
          <a:p>
            <a:pPr marL="635508" lvl="1" indent="-342900">
              <a:buFont typeface="+mj-lt"/>
              <a:buAutoNum type="alphaUcPeriod"/>
            </a:pPr>
            <a:r>
              <a:rPr lang="en-CA" sz="1400" dirty="0"/>
              <a:t>President;</a:t>
            </a:r>
          </a:p>
          <a:p>
            <a:pPr marL="635508" lvl="1" indent="-342900">
              <a:buFont typeface="+mj-lt"/>
              <a:buAutoNum type="alphaUcPeriod"/>
            </a:pPr>
            <a:r>
              <a:rPr lang="en-CA" sz="1400" dirty="0"/>
              <a:t>Divisional Coordinators:</a:t>
            </a:r>
          </a:p>
          <a:p>
            <a:pPr marL="761238" lvl="2" indent="-285750"/>
            <a:r>
              <a:rPr lang="en-CA" i="1" dirty="0"/>
              <a:t>U7;</a:t>
            </a:r>
          </a:p>
          <a:p>
            <a:pPr marL="761238" lvl="2" indent="-285750"/>
            <a:r>
              <a:rPr lang="en-CA" i="1" dirty="0"/>
              <a:t>U9;</a:t>
            </a:r>
          </a:p>
          <a:p>
            <a:pPr marL="761238" lvl="2" indent="-285750"/>
            <a:r>
              <a:rPr lang="en-CA" i="1" dirty="0"/>
              <a:t>U11;</a:t>
            </a:r>
          </a:p>
          <a:p>
            <a:pPr marL="761238" lvl="2" indent="-285750"/>
            <a:r>
              <a:rPr lang="en-CA" i="1" dirty="0"/>
              <a:t>U13;</a:t>
            </a:r>
          </a:p>
          <a:p>
            <a:pPr marL="761238" lvl="2" indent="-285750"/>
            <a:r>
              <a:rPr lang="en-CA" i="1" dirty="0"/>
              <a:t>U15;</a:t>
            </a:r>
          </a:p>
          <a:p>
            <a:pPr marL="761238" lvl="2" indent="-285750"/>
            <a:r>
              <a:rPr lang="en-CA" i="1" dirty="0"/>
              <a:t>U18;</a:t>
            </a:r>
          </a:p>
          <a:p>
            <a:pPr marL="292608" lvl="1" indent="0">
              <a:buNone/>
            </a:pPr>
            <a:endParaRPr lang="en-CA" sz="14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4088921" y="1854042"/>
            <a:ext cx="3543731"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startAt="3"/>
            </a:pPr>
            <a:r>
              <a:rPr lang="en-CA" sz="1400" b="1" dirty="0"/>
              <a:t>Reports Continued</a:t>
            </a:r>
            <a:r>
              <a:rPr lang="en-CA" sz="1400" dirty="0"/>
              <a:t>:</a:t>
            </a:r>
          </a:p>
          <a:p>
            <a:pPr marL="749808" lvl="1" indent="-457200">
              <a:buFont typeface="+mj-lt"/>
              <a:buAutoNum type="alphaUcPeriod" startAt="6"/>
            </a:pPr>
            <a:r>
              <a:rPr lang="en-CA" sz="1400" dirty="0"/>
              <a:t>Equipment Coordinator;</a:t>
            </a:r>
          </a:p>
          <a:p>
            <a:pPr marL="749808" lvl="1" indent="-457200">
              <a:buFont typeface="+mj-lt"/>
              <a:buAutoNum type="alphaUcPeriod" startAt="6"/>
            </a:pPr>
            <a:r>
              <a:rPr lang="en-CA" sz="1400" dirty="0"/>
              <a:t>Development Coordinator;</a:t>
            </a:r>
          </a:p>
          <a:p>
            <a:pPr marL="749808" lvl="1" indent="-457200">
              <a:buFont typeface="+mj-lt"/>
              <a:buAutoNum type="alphaUcPeriod" startAt="6"/>
            </a:pPr>
            <a:r>
              <a:rPr lang="en-CA" sz="1400" dirty="0"/>
              <a:t>Treasurer;</a:t>
            </a:r>
          </a:p>
          <a:p>
            <a:pPr marL="292608" lvl="1" indent="0">
              <a:buNone/>
            </a:pPr>
            <a:endParaRPr lang="en-CA" sz="1400" dirty="0"/>
          </a:p>
          <a:p>
            <a:pPr marL="457200" indent="-457200">
              <a:buFont typeface="+mj-lt"/>
              <a:buAutoNum type="arabicPeriod" startAt="3"/>
            </a:pPr>
            <a:r>
              <a:rPr lang="en-CA" sz="1400" b="1" dirty="0"/>
              <a:t>Q&amp;A;</a:t>
            </a:r>
          </a:p>
          <a:p>
            <a:pPr marL="749808" lvl="1" indent="-457200">
              <a:buFont typeface="+mj-lt"/>
              <a:buAutoNum type="alphaUcPeriod" startAt="4"/>
            </a:pPr>
            <a:endParaRPr lang="en-CA" sz="1400" dirty="0"/>
          </a:p>
          <a:p>
            <a:pPr marL="749808" lvl="1" indent="-457200">
              <a:buFont typeface="+mj-lt"/>
              <a:buAutoNum type="alphaUcPeriod" startAt="4"/>
            </a:pPr>
            <a:endParaRPr lang="en-CA" sz="1400" dirty="0"/>
          </a:p>
          <a:p>
            <a:pPr marL="0" indent="0">
              <a:buNone/>
            </a:pPr>
            <a:endParaRPr lang="en-CA" sz="1400" dirty="0"/>
          </a:p>
        </p:txBody>
      </p:sp>
      <p:sp>
        <p:nvSpPr>
          <p:cNvPr id="9" name="Content Placeholder 2"/>
          <p:cNvSpPr txBox="1">
            <a:spLocks/>
          </p:cNvSpPr>
          <p:nvPr/>
        </p:nvSpPr>
        <p:spPr>
          <a:xfrm>
            <a:off x="8150237" y="1845734"/>
            <a:ext cx="3543731" cy="3826668"/>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7200" indent="-457200">
              <a:buFont typeface="+mj-lt"/>
              <a:buAutoNum type="arabicPeriod" startAt="6"/>
            </a:pPr>
            <a:r>
              <a:rPr lang="en-CA" sz="1400" b="1" dirty="0"/>
              <a:t>Elections:</a:t>
            </a:r>
          </a:p>
          <a:p>
            <a:pPr marL="749808" lvl="1" indent="-457200">
              <a:buFont typeface="+mj-lt"/>
              <a:buAutoNum type="alphaUcPeriod"/>
            </a:pPr>
            <a:r>
              <a:rPr lang="en-CA" sz="1200" dirty="0"/>
              <a:t>Vice President;</a:t>
            </a:r>
          </a:p>
          <a:p>
            <a:pPr marL="749808" lvl="1" indent="-457200">
              <a:buFont typeface="+mj-lt"/>
              <a:buAutoNum type="alphaUcPeriod"/>
            </a:pPr>
            <a:r>
              <a:rPr lang="en-CA" sz="1200" dirty="0"/>
              <a:t>Treasurer;</a:t>
            </a:r>
          </a:p>
          <a:p>
            <a:pPr marL="749808" lvl="1" indent="-457200">
              <a:buFont typeface="+mj-lt"/>
              <a:buAutoNum type="alphaUcPeriod"/>
            </a:pPr>
            <a:r>
              <a:rPr lang="en-CA" sz="1200" dirty="0"/>
              <a:t>Ice Coordinator;</a:t>
            </a:r>
          </a:p>
          <a:p>
            <a:pPr marL="749808" lvl="1" indent="-457200">
              <a:buFont typeface="+mj-lt"/>
              <a:buAutoNum type="alphaUcPeriod"/>
            </a:pPr>
            <a:r>
              <a:rPr lang="en-CA" sz="1200" dirty="0"/>
              <a:t>Female Coordinator</a:t>
            </a:r>
            <a:r>
              <a:rPr lang="en-CA" sz="1200" baseline="30000" dirty="0"/>
              <a:t>1</a:t>
            </a:r>
            <a:r>
              <a:rPr lang="en-CA" sz="1200" dirty="0"/>
              <a:t>;</a:t>
            </a:r>
          </a:p>
          <a:p>
            <a:pPr marL="749808" lvl="1" indent="-457200">
              <a:buFont typeface="+mj-lt"/>
              <a:buAutoNum type="alphaUcPeriod"/>
            </a:pPr>
            <a:r>
              <a:rPr lang="en-CA" sz="1200" dirty="0"/>
              <a:t>Recreation Coordinator;</a:t>
            </a:r>
          </a:p>
          <a:p>
            <a:pPr marL="749808" lvl="1" indent="-457200">
              <a:buFont typeface="+mj-lt"/>
              <a:buAutoNum type="alphaUcPeriod"/>
            </a:pPr>
            <a:r>
              <a:rPr lang="en-CA" sz="1200" dirty="0"/>
              <a:t>Coaching Coordinator;</a:t>
            </a:r>
          </a:p>
          <a:p>
            <a:pPr marL="749808" lvl="1" indent="-457200">
              <a:buFont typeface="+mj-lt"/>
              <a:buAutoNum type="alphaUcPeriod"/>
            </a:pPr>
            <a:r>
              <a:rPr lang="en-CA" sz="1200" dirty="0"/>
              <a:t>U7 (IP) Coordinator;</a:t>
            </a:r>
          </a:p>
          <a:p>
            <a:pPr marL="749808" lvl="1" indent="-457200">
              <a:buFont typeface="+mj-lt"/>
              <a:buAutoNum type="alphaUcPeriod"/>
            </a:pPr>
            <a:r>
              <a:rPr lang="en-CA" sz="1200" dirty="0"/>
              <a:t>U9 (Novice) Coordinator;</a:t>
            </a:r>
          </a:p>
          <a:p>
            <a:pPr marL="749808" lvl="1" indent="-457200">
              <a:buFont typeface="+mj-lt"/>
              <a:buAutoNum type="alphaUcPeriod"/>
            </a:pPr>
            <a:r>
              <a:rPr lang="en-CA" sz="1200" dirty="0"/>
              <a:t>U11 (Atom) Coordinator;</a:t>
            </a:r>
          </a:p>
          <a:p>
            <a:pPr marL="749808" lvl="1" indent="-457200">
              <a:buFont typeface="+mj-lt"/>
              <a:buAutoNum type="alphaUcPeriod"/>
            </a:pPr>
            <a:r>
              <a:rPr lang="en-CA" sz="1200" dirty="0"/>
              <a:t>U13 (Peewee) Coordinator;</a:t>
            </a:r>
          </a:p>
          <a:p>
            <a:pPr marL="749808" lvl="1" indent="-457200">
              <a:buFont typeface="+mj-lt"/>
              <a:buAutoNum type="alphaUcPeriod"/>
            </a:pPr>
            <a:r>
              <a:rPr lang="en-CA" sz="1200" dirty="0"/>
              <a:t>U15 (Bantam) Coordinator;</a:t>
            </a:r>
          </a:p>
          <a:p>
            <a:pPr marL="749808" lvl="1" indent="-457200">
              <a:buFont typeface="+mj-lt"/>
              <a:buAutoNum type="alphaUcPeriod"/>
            </a:pPr>
            <a:r>
              <a:rPr lang="en-CA" sz="1200" dirty="0"/>
              <a:t>U18 (Midget) Coordinator</a:t>
            </a:r>
          </a:p>
          <a:p>
            <a:pPr marL="292608" lvl="1" indent="0">
              <a:buNone/>
            </a:pPr>
            <a:r>
              <a:rPr lang="en-CA" sz="1200" baseline="30000" dirty="0"/>
              <a:t>1</a:t>
            </a:r>
            <a:r>
              <a:rPr lang="en-CA" sz="800" dirty="0"/>
              <a:t>Bylaw proposed to change to Equality, Diversity and Inclusion Coordinator</a:t>
            </a:r>
          </a:p>
          <a:p>
            <a:pPr marL="457200" indent="-457200">
              <a:buFont typeface="+mj-lt"/>
              <a:buAutoNum type="arabicPeriod" startAt="6"/>
            </a:pPr>
            <a:r>
              <a:rPr lang="en-CA" sz="1400" b="1" dirty="0"/>
              <a:t>Bylaw Changes VOTE</a:t>
            </a:r>
            <a:br>
              <a:rPr lang="en-CA" sz="1400" b="1" dirty="0"/>
            </a:br>
            <a:r>
              <a:rPr lang="en-CA" sz="1400" b="1" dirty="0"/>
              <a:t>Adjournment</a:t>
            </a:r>
          </a:p>
          <a:p>
            <a:pPr marL="0" indent="0">
              <a:buNone/>
            </a:pPr>
            <a:endParaRPr lang="en-CA" sz="1400" dirty="0"/>
          </a:p>
          <a:p>
            <a:pPr marL="0" indent="0">
              <a:buNone/>
            </a:pPr>
            <a:endParaRPr lang="en-CA" sz="1400" dirty="0"/>
          </a:p>
        </p:txBody>
      </p:sp>
    </p:spTree>
    <p:extLst>
      <p:ext uri="{BB962C8B-B14F-4D97-AF65-F5344CB8AC3E}">
        <p14:creationId xmlns:p14="http://schemas.microsoft.com/office/powerpoint/2010/main" val="982690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 y="0"/>
            <a:ext cx="4757057" cy="369332"/>
          </a:xfrm>
          <a:prstGeom prst="rect">
            <a:avLst/>
          </a:prstGeom>
          <a:noFill/>
        </p:spPr>
        <p:txBody>
          <a:bodyPr wrap="square" rtlCol="0">
            <a:spAutoFit/>
          </a:bodyPr>
          <a:lstStyle/>
          <a:p>
            <a:r>
              <a:rPr lang="en-CA" dirty="0"/>
              <a:t>Treasurer: Natalie Stevens</a:t>
            </a:r>
          </a:p>
        </p:txBody>
      </p:sp>
      <p:sp>
        <p:nvSpPr>
          <p:cNvPr id="7" name="Content Placeholder 2">
            <a:extLst>
              <a:ext uri="{FF2B5EF4-FFF2-40B4-BE49-F238E27FC236}">
                <a16:creationId xmlns:a16="http://schemas.microsoft.com/office/drawing/2014/main" id="{5952C585-20D3-4653-BD79-9B07B4E91514}"/>
              </a:ext>
            </a:extLst>
          </p:cNvPr>
          <p:cNvSpPr>
            <a:spLocks noGrp="1"/>
          </p:cNvSpPr>
          <p:nvPr>
            <p:ph idx="1"/>
          </p:nvPr>
        </p:nvSpPr>
        <p:spPr>
          <a:xfrm>
            <a:off x="181156" y="369332"/>
            <a:ext cx="11716228" cy="4023360"/>
          </a:xfrm>
        </p:spPr>
        <p:txBody>
          <a:bodyPr>
            <a:noAutofit/>
          </a:bodyPr>
          <a:lstStyle/>
          <a:p>
            <a:pPr marL="0" indent="0">
              <a:buNone/>
            </a:pPr>
            <a:r>
              <a:rPr lang="en-CA" sz="1400" b="1" dirty="0">
                <a:solidFill>
                  <a:schemeClr val="accent1"/>
                </a:solidFill>
              </a:rPr>
              <a:t>2022/23 ESMHA AGM Treasurer Report</a:t>
            </a:r>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a:p>
            <a:pPr marL="0" indent="0">
              <a:spcBef>
                <a:spcPts val="0"/>
              </a:spcBef>
              <a:spcAft>
                <a:spcPts val="0"/>
              </a:spcAft>
              <a:buNone/>
            </a:pPr>
            <a:endParaRPr lang="en-US" sz="1600" dirty="0"/>
          </a:p>
        </p:txBody>
      </p:sp>
      <p:pic>
        <p:nvPicPr>
          <p:cNvPr id="3" name="Picture 2">
            <a:extLst>
              <a:ext uri="{FF2B5EF4-FFF2-40B4-BE49-F238E27FC236}">
                <a16:creationId xmlns:a16="http://schemas.microsoft.com/office/drawing/2014/main" id="{80A04F03-9B94-195E-5DB9-10AE40682A8F}"/>
              </a:ext>
            </a:extLst>
          </p:cNvPr>
          <p:cNvPicPr>
            <a:picLocks noChangeAspect="1"/>
          </p:cNvPicPr>
          <p:nvPr/>
        </p:nvPicPr>
        <p:blipFill>
          <a:blip r:embed="rId3"/>
          <a:stretch>
            <a:fillRect/>
          </a:stretch>
        </p:blipFill>
        <p:spPr>
          <a:xfrm>
            <a:off x="181156" y="758952"/>
            <a:ext cx="9923256" cy="5847353"/>
          </a:xfrm>
          <a:prstGeom prst="rect">
            <a:avLst/>
          </a:prstGeom>
        </p:spPr>
      </p:pic>
    </p:spTree>
    <p:extLst>
      <p:ext uri="{BB962C8B-B14F-4D97-AF65-F5344CB8AC3E}">
        <p14:creationId xmlns:p14="http://schemas.microsoft.com/office/powerpoint/2010/main" val="3917586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8E08A-654B-FBD5-F4EB-FA497173C4A6}"/>
              </a:ext>
            </a:extLst>
          </p:cNvPr>
          <p:cNvSpPr>
            <a:spLocks noGrp="1"/>
          </p:cNvSpPr>
          <p:nvPr>
            <p:ph type="title"/>
          </p:nvPr>
        </p:nvSpPr>
        <p:spPr/>
        <p:txBody>
          <a:bodyPr/>
          <a:lstStyle/>
          <a:p>
            <a:r>
              <a:rPr lang="en-US" dirty="0"/>
              <a:t>50/50 Season Financials</a:t>
            </a:r>
          </a:p>
        </p:txBody>
      </p:sp>
      <p:pic>
        <p:nvPicPr>
          <p:cNvPr id="4" name="Graphic 3">
            <a:extLst>
              <a:ext uri="{FF2B5EF4-FFF2-40B4-BE49-F238E27FC236}">
                <a16:creationId xmlns:a16="http://schemas.microsoft.com/office/drawing/2014/main" id="{18DD9F3F-4EC1-F4E4-BD86-A2EA7BB61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7280" y="1823425"/>
            <a:ext cx="7772400" cy="1962212"/>
          </a:xfrm>
          <a:prstGeom prst="rect">
            <a:avLst/>
          </a:prstGeom>
        </p:spPr>
      </p:pic>
      <p:graphicFrame>
        <p:nvGraphicFramePr>
          <p:cNvPr id="5" name="Table 4">
            <a:extLst>
              <a:ext uri="{FF2B5EF4-FFF2-40B4-BE49-F238E27FC236}">
                <a16:creationId xmlns:a16="http://schemas.microsoft.com/office/drawing/2014/main" id="{79B9D152-4312-50D6-1541-BDF1AEF70237}"/>
              </a:ext>
            </a:extLst>
          </p:cNvPr>
          <p:cNvGraphicFramePr>
            <a:graphicFrameLocks noGrp="1"/>
          </p:cNvGraphicFramePr>
          <p:nvPr>
            <p:extLst>
              <p:ext uri="{D42A27DB-BD31-4B8C-83A1-F6EECF244321}">
                <p14:modId xmlns:p14="http://schemas.microsoft.com/office/powerpoint/2010/main" val="183917869"/>
              </p:ext>
            </p:extLst>
          </p:nvPr>
        </p:nvGraphicFramePr>
        <p:xfrm>
          <a:off x="1097280" y="4133711"/>
          <a:ext cx="7894834" cy="1219200"/>
        </p:xfrm>
        <a:graphic>
          <a:graphicData uri="http://schemas.openxmlformats.org/drawingml/2006/table">
            <a:tbl>
              <a:tblPr>
                <a:tableStyleId>{5C22544A-7EE6-4342-B048-85BDC9FD1C3A}</a:tableStyleId>
              </a:tblPr>
              <a:tblGrid>
                <a:gridCol w="2572820">
                  <a:extLst>
                    <a:ext uri="{9D8B030D-6E8A-4147-A177-3AD203B41FA5}">
                      <a16:colId xmlns:a16="http://schemas.microsoft.com/office/drawing/2014/main" val="1567069406"/>
                    </a:ext>
                  </a:extLst>
                </a:gridCol>
                <a:gridCol w="1736333">
                  <a:extLst>
                    <a:ext uri="{9D8B030D-6E8A-4147-A177-3AD203B41FA5}">
                      <a16:colId xmlns:a16="http://schemas.microsoft.com/office/drawing/2014/main" val="3589411416"/>
                    </a:ext>
                  </a:extLst>
                </a:gridCol>
                <a:gridCol w="3585681">
                  <a:extLst>
                    <a:ext uri="{9D8B030D-6E8A-4147-A177-3AD203B41FA5}">
                      <a16:colId xmlns:a16="http://schemas.microsoft.com/office/drawing/2014/main" val="3973261326"/>
                    </a:ext>
                  </a:extLst>
                </a:gridCol>
              </a:tblGrid>
              <a:tr h="203200">
                <a:tc>
                  <a:txBody>
                    <a:bodyPr/>
                    <a:lstStyle/>
                    <a:p>
                      <a:pPr algn="l" fontAlgn="b"/>
                      <a:r>
                        <a:rPr lang="en-CA" sz="1200" u="none" strike="noStrike">
                          <a:effectLst/>
                        </a:rPr>
                        <a:t> Net Payout to Account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a:effectLst/>
                        </a:rPr>
                        <a:t> $  19,107.36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C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4677725"/>
                  </a:ext>
                </a:extLst>
              </a:tr>
              <a:tr h="203200">
                <a:tc>
                  <a:txBody>
                    <a:bodyPr/>
                    <a:lstStyle/>
                    <a:p>
                      <a:pPr algn="l" fontAlgn="b"/>
                      <a:r>
                        <a:rPr lang="en-CA" sz="1200" u="none" strike="noStrike">
                          <a:effectLst/>
                        </a:rPr>
                        <a:t> Lotto fee (2.13% *prize amount)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a:effectLst/>
                        </a:rPr>
                        <a:t> $      (499.43)</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C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0333305"/>
                  </a:ext>
                </a:extLst>
              </a:tr>
              <a:tr h="203200">
                <a:tc>
                  <a:txBody>
                    <a:bodyPr/>
                    <a:lstStyle/>
                    <a:p>
                      <a:pPr algn="l" fontAlgn="b"/>
                      <a:r>
                        <a:rPr lang="en-CA" sz="1200" u="none" strike="noStrike">
                          <a:effectLst/>
                        </a:rPr>
                        <a:t> Bank Fees for season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a:effectLst/>
                        </a:rPr>
                        <a:t> $      (161.50)</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a:effectLst/>
                        </a:rPr>
                        <a:t>**$100 added to keep account going</a:t>
                      </a:r>
                      <a:endParaRPr lang="en-C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4048253"/>
                  </a:ext>
                </a:extLst>
              </a:tr>
              <a:tr h="203200">
                <a:tc>
                  <a:txBody>
                    <a:bodyPr/>
                    <a:lstStyle/>
                    <a:p>
                      <a:pPr algn="l" fontAlgn="b"/>
                      <a:r>
                        <a:rPr lang="en-CA" sz="1200" u="none" strike="noStrike" dirty="0">
                          <a:effectLst/>
                        </a:rPr>
                        <a:t> Amount for New to Hockey </a:t>
                      </a:r>
                      <a:endParaRPr lang="en-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dirty="0">
                          <a:effectLst/>
                        </a:rPr>
                        <a:t> $      (106.63)</a:t>
                      </a:r>
                      <a:endParaRPr lang="en-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a:effectLst/>
                        </a:rPr>
                        <a:t>**Overage from amount remaining of 38% profit</a:t>
                      </a:r>
                      <a:endParaRPr lang="en-CA"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60167513"/>
                  </a:ext>
                </a:extLst>
              </a:tr>
              <a:tr h="203200">
                <a:tc>
                  <a:txBody>
                    <a:bodyPr/>
                    <a:lstStyle/>
                    <a:p>
                      <a:pPr algn="l" fontAlgn="b"/>
                      <a:r>
                        <a:rPr lang="en-CA" sz="1200" u="none" strike="noStrike">
                          <a:effectLst/>
                        </a:rPr>
                        <a:t> Used for fundraising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dirty="0">
                          <a:effectLst/>
                        </a:rPr>
                        <a:t> $   (3,140.72)</a:t>
                      </a:r>
                      <a:endParaRPr lang="en-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8287350"/>
                  </a:ext>
                </a:extLst>
              </a:tr>
              <a:tr h="203200">
                <a:tc>
                  <a:txBody>
                    <a:bodyPr/>
                    <a:lstStyle/>
                    <a:p>
                      <a:pPr algn="l" fontAlgn="b"/>
                      <a:r>
                        <a:rPr lang="en-CA" sz="1200" u="none" strike="noStrike">
                          <a:effectLst/>
                        </a:rPr>
                        <a:t> Remaining credits for next season </a:t>
                      </a:r>
                      <a:endParaRPr lang="en-CA"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CA" sz="1200" u="none" strike="noStrike" dirty="0">
                          <a:effectLst/>
                        </a:rPr>
                        <a:t> $ (14,989.08)</a:t>
                      </a:r>
                      <a:endParaRPr lang="en-CA"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CA"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23656798"/>
                  </a:ext>
                </a:extLst>
              </a:tr>
            </a:tbl>
          </a:graphicData>
        </a:graphic>
      </p:graphicFrame>
    </p:spTree>
    <p:extLst>
      <p:ext uri="{BB962C8B-B14F-4D97-AF65-F5344CB8AC3E}">
        <p14:creationId xmlns:p14="http://schemas.microsoft.com/office/powerpoint/2010/main" val="2405077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Q&amp;A</a:t>
            </a:r>
          </a:p>
        </p:txBody>
      </p:sp>
      <p:sp>
        <p:nvSpPr>
          <p:cNvPr id="3" name="Content Placeholder 2"/>
          <p:cNvSpPr>
            <a:spLocks noGrp="1"/>
          </p:cNvSpPr>
          <p:nvPr>
            <p:ph idx="1"/>
          </p:nvPr>
        </p:nvSpPr>
        <p:spPr>
          <a:xfrm>
            <a:off x="1097280" y="1845734"/>
            <a:ext cx="10056675" cy="4023360"/>
          </a:xfrm>
        </p:spPr>
        <p:txBody>
          <a:bodyPr/>
          <a:lstStyle/>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pPr marL="0" indent="0" algn="ctr">
              <a:buNone/>
            </a:pPr>
            <a:r>
              <a:rPr lang="en-CA" sz="8000" dirty="0">
                <a:solidFill>
                  <a:schemeClr val="tx1"/>
                </a:solidFill>
              </a:rPr>
              <a:t>Questions!</a:t>
            </a:r>
          </a:p>
          <a:p>
            <a:pPr>
              <a:buFontTx/>
              <a:buChar char="-"/>
            </a:pPr>
            <a:endParaRPr lang="en-CA" dirty="0">
              <a:solidFill>
                <a:schemeClr val="tx1"/>
              </a:solidFill>
            </a:endParaRPr>
          </a:p>
          <a:p>
            <a:endParaRPr lang="en-CA" dirty="0"/>
          </a:p>
          <a:p>
            <a:pPr marL="0" indent="0">
              <a:buNone/>
            </a:pPr>
            <a:endParaRPr lang="en-CA"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542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Elections</a:t>
            </a: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2691742408"/>
              </p:ext>
            </p:extLst>
          </p:nvPr>
        </p:nvGraphicFramePr>
        <p:xfrm>
          <a:off x="348343" y="2101286"/>
          <a:ext cx="5442857" cy="2516646"/>
        </p:xfrm>
        <a:graphic>
          <a:graphicData uri="http://schemas.openxmlformats.org/drawingml/2006/table">
            <a:tbl>
              <a:tblPr firstRow="1" bandRow="1">
                <a:tableStyleId>{5C22544A-7EE6-4342-B048-85BDC9FD1C3A}</a:tableStyleId>
              </a:tblPr>
              <a:tblGrid>
                <a:gridCol w="2843238">
                  <a:extLst>
                    <a:ext uri="{9D8B030D-6E8A-4147-A177-3AD203B41FA5}">
                      <a16:colId xmlns:a16="http://schemas.microsoft.com/office/drawing/2014/main" val="2533504987"/>
                    </a:ext>
                  </a:extLst>
                </a:gridCol>
                <a:gridCol w="2599619">
                  <a:extLst>
                    <a:ext uri="{9D8B030D-6E8A-4147-A177-3AD203B41FA5}">
                      <a16:colId xmlns:a16="http://schemas.microsoft.com/office/drawing/2014/main" val="1169510668"/>
                    </a:ext>
                  </a:extLst>
                </a:gridCol>
              </a:tblGrid>
              <a:tr h="342406">
                <a:tc>
                  <a:txBody>
                    <a:bodyPr/>
                    <a:lstStyle/>
                    <a:p>
                      <a:r>
                        <a:rPr lang="en-CA" sz="1400" dirty="0"/>
                        <a:t>Position</a:t>
                      </a:r>
                    </a:p>
                  </a:txBody>
                  <a:tcPr/>
                </a:tc>
                <a:tc>
                  <a:txBody>
                    <a:bodyPr/>
                    <a:lstStyle/>
                    <a:p>
                      <a:r>
                        <a:rPr lang="en-CA" sz="1400" dirty="0"/>
                        <a:t>Nominee</a:t>
                      </a:r>
                    </a:p>
                  </a:txBody>
                  <a:tcPr/>
                </a:tc>
                <a:extLst>
                  <a:ext uri="{0D108BD9-81ED-4DB2-BD59-A6C34878D82A}">
                    <a16:rowId xmlns:a16="http://schemas.microsoft.com/office/drawing/2014/main" val="908995874"/>
                  </a:ext>
                </a:extLst>
              </a:tr>
              <a:tr h="281430">
                <a:tc>
                  <a:txBody>
                    <a:bodyPr/>
                    <a:lstStyle/>
                    <a:p>
                      <a:r>
                        <a:rPr lang="en-CA" sz="1400" dirty="0"/>
                        <a:t>Vice President</a:t>
                      </a:r>
                    </a:p>
                  </a:txBody>
                  <a:tcPr/>
                </a:tc>
                <a:tc>
                  <a:txBody>
                    <a:bodyPr/>
                    <a:lstStyle/>
                    <a:p>
                      <a:r>
                        <a:rPr lang="en-CA" sz="1400" dirty="0"/>
                        <a:t>Adam </a:t>
                      </a:r>
                      <a:r>
                        <a:rPr lang="en-CA" sz="1400" dirty="0" err="1"/>
                        <a:t>Jennex</a:t>
                      </a:r>
                      <a:endParaRPr lang="en-CA" sz="1400" dirty="0"/>
                    </a:p>
                  </a:txBody>
                  <a:tcPr/>
                </a:tc>
                <a:extLst>
                  <a:ext uri="{0D108BD9-81ED-4DB2-BD59-A6C34878D82A}">
                    <a16:rowId xmlns:a16="http://schemas.microsoft.com/office/drawing/2014/main" val="1130213621"/>
                  </a:ext>
                </a:extLst>
              </a:tr>
              <a:tr h="281430">
                <a:tc>
                  <a:txBody>
                    <a:bodyPr/>
                    <a:lstStyle/>
                    <a:p>
                      <a:r>
                        <a:rPr lang="en-CA" sz="1400" dirty="0"/>
                        <a:t>Treasurer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Natalie Stevens (Incumbent)</a:t>
                      </a:r>
                    </a:p>
                  </a:txBody>
                  <a:tcPr/>
                </a:tc>
                <a:extLst>
                  <a:ext uri="{0D108BD9-81ED-4DB2-BD59-A6C34878D82A}">
                    <a16:rowId xmlns:a16="http://schemas.microsoft.com/office/drawing/2014/main" val="1251089731"/>
                  </a:ext>
                </a:extLst>
              </a:tr>
              <a:tr h="281430">
                <a:tc>
                  <a:txBody>
                    <a:bodyPr/>
                    <a:lstStyle/>
                    <a:p>
                      <a:r>
                        <a:rPr lang="en-CA" sz="1400" dirty="0"/>
                        <a:t>Ice Coordinator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txBody>
                  <a:tcPr/>
                </a:tc>
                <a:extLst>
                  <a:ext uri="{0D108BD9-81ED-4DB2-BD59-A6C34878D82A}">
                    <a16:rowId xmlns:a16="http://schemas.microsoft.com/office/drawing/2014/main" val="3256688894"/>
                  </a:ext>
                </a:extLst>
              </a:tr>
              <a:tr h="281430">
                <a:tc>
                  <a:txBody>
                    <a:bodyPr/>
                    <a:lstStyle/>
                    <a:p>
                      <a:r>
                        <a:rPr lang="en-CA" sz="1400" dirty="0"/>
                        <a:t>Female Coordinator</a:t>
                      </a:r>
                      <a:r>
                        <a:rPr lang="en-CA" sz="1400" baseline="300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b="0" dirty="0">
                        <a:solidFill>
                          <a:schemeClr val="tx1"/>
                        </a:solidFill>
                      </a:endParaRPr>
                    </a:p>
                  </a:txBody>
                  <a:tcPr/>
                </a:tc>
                <a:extLst>
                  <a:ext uri="{0D108BD9-81ED-4DB2-BD59-A6C34878D82A}">
                    <a16:rowId xmlns:a16="http://schemas.microsoft.com/office/drawing/2014/main" val="893733759"/>
                  </a:ext>
                </a:extLst>
              </a:tr>
              <a:tr h="281430">
                <a:tc>
                  <a:txBody>
                    <a:bodyPr/>
                    <a:lstStyle/>
                    <a:p>
                      <a:r>
                        <a:rPr lang="en-CA" sz="1400" dirty="0"/>
                        <a:t>Recreation Coordinator</a:t>
                      </a:r>
                    </a:p>
                  </a:txBody>
                  <a:tcPr/>
                </a:tc>
                <a:tc>
                  <a:txBody>
                    <a:bodyPr/>
                    <a:lstStyle/>
                    <a:p>
                      <a:r>
                        <a:rPr lang="en-CA" sz="1400" dirty="0"/>
                        <a:t>Rod Thurber (Incumbent)</a:t>
                      </a:r>
                    </a:p>
                  </a:txBody>
                  <a:tcPr/>
                </a:tc>
                <a:extLst>
                  <a:ext uri="{0D108BD9-81ED-4DB2-BD59-A6C34878D82A}">
                    <a16:rowId xmlns:a16="http://schemas.microsoft.com/office/drawing/2014/main" val="1373343386"/>
                  </a:ext>
                </a:extLst>
              </a:tr>
              <a:tr h="281430">
                <a:tc>
                  <a:txBody>
                    <a:bodyPr/>
                    <a:lstStyle/>
                    <a:p>
                      <a:r>
                        <a:rPr lang="en-CA" sz="1400" dirty="0"/>
                        <a:t>Coaching Coordinator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txBody>
                  <a:tcPr/>
                </a:tc>
                <a:extLst>
                  <a:ext uri="{0D108BD9-81ED-4DB2-BD59-A6C34878D82A}">
                    <a16:rowId xmlns:a16="http://schemas.microsoft.com/office/drawing/2014/main" val="2204489774"/>
                  </a:ext>
                </a:extLst>
              </a:tr>
              <a:tr h="28143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000" baseline="30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000" baseline="30000" dirty="0"/>
                        <a:t>1</a:t>
                      </a:r>
                      <a:r>
                        <a:rPr lang="en-CA" sz="1000" dirty="0"/>
                        <a:t>Bylaw proposed to change to Equality, Diversity and Inclusion Coordinator</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txBody>
                  <a:tcPr/>
                </a:tc>
                <a:extLst>
                  <a:ext uri="{0D108BD9-81ED-4DB2-BD59-A6C34878D82A}">
                    <a16:rowId xmlns:a16="http://schemas.microsoft.com/office/drawing/2014/main" val="3853818943"/>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16094645"/>
              </p:ext>
            </p:extLst>
          </p:nvPr>
        </p:nvGraphicFramePr>
        <p:xfrm>
          <a:off x="6096000" y="2101286"/>
          <a:ext cx="5801383" cy="2208812"/>
        </p:xfrm>
        <a:graphic>
          <a:graphicData uri="http://schemas.openxmlformats.org/drawingml/2006/table">
            <a:tbl>
              <a:tblPr firstRow="1" bandRow="1">
                <a:tableStyleId>{5C22544A-7EE6-4342-B048-85BDC9FD1C3A}</a:tableStyleId>
              </a:tblPr>
              <a:tblGrid>
                <a:gridCol w="3030524">
                  <a:extLst>
                    <a:ext uri="{9D8B030D-6E8A-4147-A177-3AD203B41FA5}">
                      <a16:colId xmlns:a16="http://schemas.microsoft.com/office/drawing/2014/main" val="554470117"/>
                    </a:ext>
                  </a:extLst>
                </a:gridCol>
                <a:gridCol w="2770859">
                  <a:extLst>
                    <a:ext uri="{9D8B030D-6E8A-4147-A177-3AD203B41FA5}">
                      <a16:colId xmlns:a16="http://schemas.microsoft.com/office/drawing/2014/main" val="1992834840"/>
                    </a:ext>
                  </a:extLst>
                </a:gridCol>
              </a:tblGrid>
              <a:tr h="281430">
                <a:tc>
                  <a:txBody>
                    <a:bodyPr/>
                    <a:lstStyle/>
                    <a:p>
                      <a:r>
                        <a:rPr lang="en-CA" sz="1400" dirty="0"/>
                        <a:t>Position</a:t>
                      </a:r>
                    </a:p>
                  </a:txBody>
                  <a:tcPr/>
                </a:tc>
                <a:tc>
                  <a:txBody>
                    <a:bodyPr/>
                    <a:lstStyle/>
                    <a:p>
                      <a:r>
                        <a:rPr lang="en-CA" sz="1400" dirty="0"/>
                        <a:t>Nominee</a:t>
                      </a:r>
                    </a:p>
                  </a:txBody>
                  <a:tcPr/>
                </a:tc>
                <a:extLst>
                  <a:ext uri="{0D108BD9-81ED-4DB2-BD59-A6C34878D82A}">
                    <a16:rowId xmlns:a16="http://schemas.microsoft.com/office/drawing/2014/main" val="3143554767"/>
                  </a:ext>
                </a:extLst>
              </a:tr>
              <a:tr h="281430">
                <a:tc>
                  <a:txBody>
                    <a:bodyPr/>
                    <a:lstStyle/>
                    <a:p>
                      <a:r>
                        <a:rPr lang="en-CA" sz="1400" dirty="0"/>
                        <a:t>U7 (IP) Coordinator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0" dirty="0">
                          <a:solidFill>
                            <a:schemeClr val="tx1"/>
                          </a:solidFill>
                        </a:rPr>
                        <a:t>Danielle </a:t>
                      </a:r>
                      <a:r>
                        <a:rPr lang="en-CA" sz="1400" b="0" dirty="0" err="1">
                          <a:solidFill>
                            <a:schemeClr val="tx1"/>
                          </a:solidFill>
                        </a:rPr>
                        <a:t>Vokey</a:t>
                      </a:r>
                      <a:r>
                        <a:rPr lang="en-CA" sz="1400" b="0" dirty="0">
                          <a:solidFill>
                            <a:schemeClr val="tx1"/>
                          </a:solidFill>
                        </a:rPr>
                        <a:t> (Incumbent)</a:t>
                      </a:r>
                    </a:p>
                  </a:txBody>
                  <a:tcPr/>
                </a:tc>
                <a:extLst>
                  <a:ext uri="{0D108BD9-81ED-4DB2-BD59-A6C34878D82A}">
                    <a16:rowId xmlns:a16="http://schemas.microsoft.com/office/drawing/2014/main" val="2453095147"/>
                  </a:ext>
                </a:extLst>
              </a:tr>
              <a:tr h="281430">
                <a:tc>
                  <a:txBody>
                    <a:bodyPr/>
                    <a:lstStyle/>
                    <a:p>
                      <a:r>
                        <a:rPr lang="en-CA" sz="1400" dirty="0"/>
                        <a:t>U9 (Novice</a:t>
                      </a:r>
                      <a:r>
                        <a:rPr lang="en-CA" sz="1400" baseline="0" dirty="0"/>
                        <a:t>) Coordinator</a:t>
                      </a:r>
                      <a:endParaRPr lang="en-CA" sz="1400" dirty="0"/>
                    </a:p>
                  </a:txBody>
                  <a:tcPr/>
                </a:tc>
                <a:tc>
                  <a:txBody>
                    <a:bodyPr/>
                    <a:lstStyle/>
                    <a:p>
                      <a:r>
                        <a:rPr lang="en-CA" sz="1400" dirty="0"/>
                        <a:t>Laura Rockwood (Incumbent)</a:t>
                      </a:r>
                    </a:p>
                  </a:txBody>
                  <a:tcPr/>
                </a:tc>
                <a:extLst>
                  <a:ext uri="{0D108BD9-81ED-4DB2-BD59-A6C34878D82A}">
                    <a16:rowId xmlns:a16="http://schemas.microsoft.com/office/drawing/2014/main" val="186195227"/>
                  </a:ext>
                </a:extLst>
              </a:tr>
              <a:tr h="281430">
                <a:tc>
                  <a:txBody>
                    <a:bodyPr/>
                    <a:lstStyle/>
                    <a:p>
                      <a:r>
                        <a:rPr lang="en-CA" sz="1400" dirty="0"/>
                        <a:t>U11 (Atom) Coordinator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Chelsea Burgess (Incumbent)</a:t>
                      </a:r>
                    </a:p>
                  </a:txBody>
                  <a:tcPr/>
                </a:tc>
                <a:extLst>
                  <a:ext uri="{0D108BD9-81ED-4DB2-BD59-A6C34878D82A}">
                    <a16:rowId xmlns:a16="http://schemas.microsoft.com/office/drawing/2014/main" val="2698990083"/>
                  </a:ext>
                </a:extLst>
              </a:tr>
              <a:tr h="281430">
                <a:tc>
                  <a:txBody>
                    <a:bodyPr/>
                    <a:lstStyle/>
                    <a:p>
                      <a:r>
                        <a:rPr lang="en-CA" sz="1400" dirty="0"/>
                        <a:t>U13 (Peewee)</a:t>
                      </a:r>
                      <a:r>
                        <a:rPr lang="en-CA" sz="1400" baseline="0" dirty="0"/>
                        <a:t> Coordinator</a:t>
                      </a:r>
                      <a:endParaRPr lang="en-C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sz="1400" dirty="0"/>
                    </a:p>
                  </a:txBody>
                  <a:tcPr/>
                </a:tc>
                <a:extLst>
                  <a:ext uri="{0D108BD9-81ED-4DB2-BD59-A6C34878D82A}">
                    <a16:rowId xmlns:a16="http://schemas.microsoft.com/office/drawing/2014/main" val="3331804429"/>
                  </a:ext>
                </a:extLst>
              </a:tr>
              <a:tr h="342406">
                <a:tc>
                  <a:txBody>
                    <a:bodyPr/>
                    <a:lstStyle/>
                    <a:p>
                      <a:r>
                        <a:rPr lang="en-CA" sz="1400" dirty="0"/>
                        <a:t>U15 (Bantam)</a:t>
                      </a:r>
                      <a:r>
                        <a:rPr lang="en-CA" sz="1400" baseline="0" dirty="0"/>
                        <a:t> Coordinator</a:t>
                      </a:r>
                      <a:endParaRPr lang="en-C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Jodi </a:t>
                      </a:r>
                      <a:r>
                        <a:rPr lang="en-CA" sz="1400" dirty="0" err="1"/>
                        <a:t>Bengert</a:t>
                      </a:r>
                      <a:r>
                        <a:rPr lang="en-CA" sz="1400" dirty="0"/>
                        <a:t> (Incumbent)</a:t>
                      </a:r>
                    </a:p>
                  </a:txBody>
                  <a:tcPr/>
                </a:tc>
                <a:extLst>
                  <a:ext uri="{0D108BD9-81ED-4DB2-BD59-A6C34878D82A}">
                    <a16:rowId xmlns:a16="http://schemas.microsoft.com/office/drawing/2014/main" val="1829751814"/>
                  </a:ext>
                </a:extLst>
              </a:tr>
              <a:tr h="342406">
                <a:tc>
                  <a:txBody>
                    <a:bodyPr/>
                    <a:lstStyle/>
                    <a:p>
                      <a:r>
                        <a:rPr lang="en-CA" sz="1400" dirty="0"/>
                        <a:t>U18 (Midget) Coordinator</a:t>
                      </a:r>
                    </a:p>
                  </a:txBody>
                  <a:tcPr/>
                </a:tc>
                <a:tc>
                  <a:txBody>
                    <a:bodyPr/>
                    <a:lstStyle/>
                    <a:p>
                      <a:endParaRPr lang="en-CA" sz="1400" dirty="0"/>
                    </a:p>
                  </a:txBody>
                  <a:tcPr/>
                </a:tc>
                <a:extLst>
                  <a:ext uri="{0D108BD9-81ED-4DB2-BD59-A6C34878D82A}">
                    <a16:rowId xmlns:a16="http://schemas.microsoft.com/office/drawing/2014/main" val="1032435851"/>
                  </a:ext>
                </a:extLst>
              </a:tr>
            </a:tbl>
          </a:graphicData>
        </a:graphic>
      </p:graphicFrame>
    </p:spTree>
    <p:extLst>
      <p:ext uri="{BB962C8B-B14F-4D97-AF65-F5344CB8AC3E}">
        <p14:creationId xmlns:p14="http://schemas.microsoft.com/office/powerpoint/2010/main" val="3874594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Bylaw Changes - Vote</a:t>
            </a:r>
          </a:p>
        </p:txBody>
      </p:sp>
      <p:sp>
        <p:nvSpPr>
          <p:cNvPr id="3" name="Content Placeholder 2"/>
          <p:cNvSpPr>
            <a:spLocks noGrp="1"/>
          </p:cNvSpPr>
          <p:nvPr>
            <p:ph idx="1"/>
          </p:nvPr>
        </p:nvSpPr>
        <p:spPr>
          <a:xfrm>
            <a:off x="1097280" y="1845734"/>
            <a:ext cx="10056675" cy="4023360"/>
          </a:xfrm>
        </p:spPr>
        <p:txBody>
          <a:bodyPr/>
          <a:lstStyle/>
          <a:p>
            <a:pPr marL="0" indent="0">
              <a:buNone/>
            </a:pPr>
            <a:endParaRPr lang="en-CA" dirty="0">
              <a:solidFill>
                <a:schemeClr val="tx1"/>
              </a:solidFill>
            </a:endParaRPr>
          </a:p>
          <a:p>
            <a:pPr marL="0" indent="0">
              <a:buNone/>
            </a:pPr>
            <a:endParaRPr lang="en-CA" dirty="0"/>
          </a:p>
          <a:p>
            <a:pPr marL="0" indent="0">
              <a:buNone/>
            </a:pPr>
            <a:endParaRPr lang="en-CA"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8E8B3CE-D779-176E-1DED-89F299EA6413}"/>
              </a:ext>
            </a:extLst>
          </p:cNvPr>
          <p:cNvPicPr>
            <a:picLocks noChangeAspect="1"/>
          </p:cNvPicPr>
          <p:nvPr/>
        </p:nvPicPr>
        <p:blipFill>
          <a:blip r:embed="rId3"/>
          <a:stretch>
            <a:fillRect/>
          </a:stretch>
        </p:blipFill>
        <p:spPr>
          <a:xfrm>
            <a:off x="85924" y="1845734"/>
            <a:ext cx="6010075" cy="3317865"/>
          </a:xfrm>
          <a:prstGeom prst="rect">
            <a:avLst/>
          </a:prstGeom>
        </p:spPr>
      </p:pic>
      <p:pic>
        <p:nvPicPr>
          <p:cNvPr id="8" name="Picture 7">
            <a:extLst>
              <a:ext uri="{FF2B5EF4-FFF2-40B4-BE49-F238E27FC236}">
                <a16:creationId xmlns:a16="http://schemas.microsoft.com/office/drawing/2014/main" id="{F33B2992-F671-467B-BC3A-1377EA0605BD}"/>
              </a:ext>
            </a:extLst>
          </p:cNvPr>
          <p:cNvPicPr>
            <a:picLocks noChangeAspect="1"/>
          </p:cNvPicPr>
          <p:nvPr/>
        </p:nvPicPr>
        <p:blipFill>
          <a:blip r:embed="rId4"/>
          <a:stretch>
            <a:fillRect/>
          </a:stretch>
        </p:blipFill>
        <p:spPr>
          <a:xfrm>
            <a:off x="6338841" y="1845733"/>
            <a:ext cx="5048955" cy="2743583"/>
          </a:xfrm>
          <a:prstGeom prst="rect">
            <a:avLst/>
          </a:prstGeom>
        </p:spPr>
      </p:pic>
      <p:pic>
        <p:nvPicPr>
          <p:cNvPr id="9" name="Picture 8">
            <a:extLst>
              <a:ext uri="{FF2B5EF4-FFF2-40B4-BE49-F238E27FC236}">
                <a16:creationId xmlns:a16="http://schemas.microsoft.com/office/drawing/2014/main" id="{691E28E9-408A-E7D8-E7A2-B4D404BF55FE}"/>
              </a:ext>
            </a:extLst>
          </p:cNvPr>
          <p:cNvPicPr>
            <a:picLocks noChangeAspect="1"/>
          </p:cNvPicPr>
          <p:nvPr/>
        </p:nvPicPr>
        <p:blipFill>
          <a:blip r:embed="rId5"/>
          <a:stretch>
            <a:fillRect/>
          </a:stretch>
        </p:blipFill>
        <p:spPr>
          <a:xfrm>
            <a:off x="5838708" y="4739545"/>
            <a:ext cx="6049219" cy="2057687"/>
          </a:xfrm>
          <a:prstGeom prst="rect">
            <a:avLst/>
          </a:prstGeom>
        </p:spPr>
      </p:pic>
    </p:spTree>
    <p:extLst>
      <p:ext uri="{BB962C8B-B14F-4D97-AF65-F5344CB8AC3E}">
        <p14:creationId xmlns:p14="http://schemas.microsoft.com/office/powerpoint/2010/main" val="2870090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Adjournment</a:t>
            </a:r>
          </a:p>
        </p:txBody>
      </p:sp>
      <p:sp>
        <p:nvSpPr>
          <p:cNvPr id="3" name="Content Placeholder 2"/>
          <p:cNvSpPr>
            <a:spLocks noGrp="1"/>
          </p:cNvSpPr>
          <p:nvPr>
            <p:ph idx="1"/>
          </p:nvPr>
        </p:nvSpPr>
        <p:spPr>
          <a:xfrm>
            <a:off x="1097280" y="1845734"/>
            <a:ext cx="10056675" cy="4023360"/>
          </a:xfrm>
        </p:spPr>
        <p:txBody>
          <a:bodyPr>
            <a:normAutofit/>
          </a:bodyPr>
          <a:lstStyle/>
          <a:p>
            <a:pPr marL="0" indent="0">
              <a:buNone/>
            </a:pPr>
            <a:endParaRPr lang="en-CA" sz="4800" dirty="0">
              <a:solidFill>
                <a:schemeClr val="tx1"/>
              </a:solidFill>
            </a:endParaRPr>
          </a:p>
          <a:p>
            <a:pPr marL="0" indent="0" algn="ctr">
              <a:buNone/>
            </a:pPr>
            <a:r>
              <a:rPr lang="en-CA" sz="4800" dirty="0">
                <a:solidFill>
                  <a:schemeClr val="tx1"/>
                </a:solidFill>
              </a:rPr>
              <a:t>Thank you all!</a:t>
            </a:r>
          </a:p>
          <a:p>
            <a:pPr>
              <a:buFontTx/>
              <a:buChar char="-"/>
            </a:pPr>
            <a:endParaRPr lang="en-CA" sz="4800" dirty="0">
              <a:solidFill>
                <a:schemeClr val="tx1"/>
              </a:solidFill>
            </a:endParaRPr>
          </a:p>
          <a:p>
            <a:endParaRPr lang="en-CA" sz="4800" dirty="0"/>
          </a:p>
          <a:p>
            <a:pPr marL="0" indent="0">
              <a:buNone/>
            </a:pPr>
            <a:endParaRPr lang="en-CA" sz="48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14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Introductions &amp; Call to Order</a:t>
            </a:r>
          </a:p>
        </p:txBody>
      </p:sp>
      <p:sp>
        <p:nvSpPr>
          <p:cNvPr id="3" name="Content Placeholder 2"/>
          <p:cNvSpPr>
            <a:spLocks noGrp="1"/>
          </p:cNvSpPr>
          <p:nvPr>
            <p:ph idx="1"/>
          </p:nvPr>
        </p:nvSpPr>
        <p:spPr/>
        <p:txBody>
          <a:bodyPr/>
          <a:lstStyle/>
          <a:p>
            <a:pPr algn="ctr"/>
            <a:endParaRPr lang="en-CA" dirty="0"/>
          </a:p>
          <a:p>
            <a:pPr algn="ctr"/>
            <a:endParaRPr lang="en-CA" dirty="0"/>
          </a:p>
          <a:p>
            <a:pPr algn="ctr"/>
            <a:endParaRPr lang="en-CA" dirty="0"/>
          </a:p>
          <a:p>
            <a:pPr algn="ctr"/>
            <a:r>
              <a:rPr lang="en-CA" sz="8000" dirty="0"/>
              <a:t>Welcome</a:t>
            </a:r>
          </a:p>
          <a:p>
            <a:endParaRPr lang="en-CA" dirty="0"/>
          </a:p>
          <a:p>
            <a:endParaRPr lang="en-CA" dirty="0"/>
          </a:p>
          <a:p>
            <a:endParaRPr lang="en-CA"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67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Approval of Minutes from 2022 AGM</a:t>
            </a:r>
          </a:p>
        </p:txBody>
      </p:sp>
      <p:sp>
        <p:nvSpPr>
          <p:cNvPr id="3" name="Content Placeholder 2"/>
          <p:cNvSpPr>
            <a:spLocks noGrp="1"/>
          </p:cNvSpPr>
          <p:nvPr>
            <p:ph idx="1"/>
          </p:nvPr>
        </p:nvSpPr>
        <p:spPr/>
        <p:txBody>
          <a:bodyPr/>
          <a:lstStyle/>
          <a:p>
            <a:r>
              <a:rPr lang="en-CA" dirty="0"/>
              <a:t>Date: June 12</a:t>
            </a:r>
            <a:r>
              <a:rPr lang="en-CA" baseline="30000" dirty="0"/>
              <a:t>th</a:t>
            </a:r>
            <a:r>
              <a:rPr lang="en-CA" dirty="0"/>
              <a:t>, 2022</a:t>
            </a:r>
          </a:p>
          <a:p>
            <a:r>
              <a:rPr lang="en-CA" dirty="0"/>
              <a:t>ESMHA 2021 AGM Meeting Minutes:</a:t>
            </a:r>
          </a:p>
          <a:p>
            <a:r>
              <a:rPr lang="en-CA" dirty="0"/>
              <a:t>ESMHA 2021 AGM Reports and Financials:</a:t>
            </a:r>
          </a:p>
          <a:p>
            <a:pPr algn="ctr"/>
            <a:endParaRPr lang="en-CA"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E3C34C2-B957-85A7-EBF0-A08C81D4BBCE}"/>
              </a:ext>
            </a:extLst>
          </p:cNvPr>
          <p:cNvSpPr txBox="1"/>
          <p:nvPr/>
        </p:nvSpPr>
        <p:spPr>
          <a:xfrm>
            <a:off x="5805182" y="2297498"/>
            <a:ext cx="2374084" cy="369332"/>
          </a:xfrm>
          <a:prstGeom prst="rect">
            <a:avLst/>
          </a:prstGeom>
          <a:noFill/>
          <a:ln w="38100">
            <a:solidFill>
              <a:srgbClr val="FF0000"/>
            </a:solidFill>
          </a:ln>
        </p:spPr>
        <p:txBody>
          <a:bodyPr wrap="square" rtlCol="0">
            <a:spAutoFit/>
          </a:bodyPr>
          <a:lstStyle/>
          <a:p>
            <a:pPr algn="ctr"/>
            <a:r>
              <a:rPr lang="en-US" b="1" dirty="0">
                <a:solidFill>
                  <a:srgbClr val="FF0000"/>
                </a:solidFill>
              </a:rPr>
              <a:t>NEED LINKS</a:t>
            </a:r>
          </a:p>
        </p:txBody>
      </p:sp>
    </p:spTree>
    <p:extLst>
      <p:ext uri="{BB962C8B-B14F-4D97-AF65-F5344CB8AC3E}">
        <p14:creationId xmlns:p14="http://schemas.microsoft.com/office/powerpoint/2010/main" val="234082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President</a:t>
            </a:r>
          </a:p>
        </p:txBody>
      </p:sp>
      <p:sp>
        <p:nvSpPr>
          <p:cNvPr id="3" name="Content Placeholder 2"/>
          <p:cNvSpPr>
            <a:spLocks noGrp="1"/>
          </p:cNvSpPr>
          <p:nvPr>
            <p:ph idx="1"/>
          </p:nvPr>
        </p:nvSpPr>
        <p:spPr>
          <a:xfrm>
            <a:off x="269823" y="1845734"/>
            <a:ext cx="11627561" cy="4023360"/>
          </a:xfrm>
        </p:spPr>
        <p:txBody>
          <a:bodyPr>
            <a:noAutofit/>
          </a:bodyPr>
          <a:lstStyle/>
          <a:p>
            <a:pPr marL="0" indent="0">
              <a:buNone/>
            </a:pPr>
            <a:r>
              <a:rPr lang="en-CA" sz="1400" b="1" i="0" dirty="0">
                <a:solidFill>
                  <a:schemeClr val="accent1"/>
                </a:solidFill>
                <a:effectLst/>
              </a:rPr>
              <a:t>2022/23 ESMHA AGM President Report</a:t>
            </a:r>
          </a:p>
          <a:p>
            <a:pPr marL="0" marR="0" indent="0">
              <a:spcBef>
                <a:spcPts val="0"/>
              </a:spcBef>
              <a:spcAft>
                <a:spcPts val="0"/>
              </a:spcAft>
              <a:buNone/>
            </a:pPr>
            <a:r>
              <a:rPr lang="en-CA" sz="1400" kern="150" dirty="0">
                <a:effectLst/>
                <a:ea typeface="SimSun" panose="02010600030101010101" pitchFamily="2" charset="-122"/>
                <a:cs typeface="Arial" panose="020B0604020202020204" pitchFamily="34" charset="0"/>
              </a:rPr>
              <a:t>I can't think of any other way then to start the 2022/23 Presidents report by Congratulating our Mariners hockey family on an amazing season, it was one for the record books. Ten Championship Banners from five different teams from U11B, U11A, U13B, U15C, and U15A. The U13AAA Mariners had a strong playoffs and  represented our region at the provincials in Antigonish. The U15A Mariners had an impressive season. This 2008/09 group has working toward this outcome sense they started in Timbits together. 19-1-4 regular season record, 8-0-3 in playoffs, 5-0-0 in provincial play downs. Five different championship game appearances taking home the CMHL title, South Conference title in Yarmouth against Yarmouth, and the Provincial Championship in Truro against a strong Brookfield team. Congratulations to the U15A Mariners, we are extremely proud of you all!</a:t>
            </a:r>
            <a:endParaRPr lang="en-US" sz="14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400" kern="150" dirty="0">
                <a:effectLst/>
                <a:ea typeface="SimSun" panose="02010600030101010101" pitchFamily="2" charset="-122"/>
                <a:cs typeface="Arial" panose="020B0604020202020204" pitchFamily="34" charset="0"/>
              </a:rPr>
              <a:t> </a:t>
            </a:r>
            <a:endParaRPr lang="en-US" sz="14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400" kern="150" dirty="0">
                <a:effectLst/>
                <a:ea typeface="SimSun" panose="02010600030101010101" pitchFamily="2" charset="-122"/>
                <a:cs typeface="Arial" panose="020B0604020202020204" pitchFamily="34" charset="0"/>
              </a:rPr>
              <a:t>The highlight this season for me personally was not the wins or banners. It was the adversity that our teams faced from the beginning of the season and how these teams handled and faced the various challenges head on. Having teams forced to dissolve and merged together at U13 and U15 was not an easy transition. Instead of walking away or complaining our young players lead the way and set an example we can all be proud of. They understood it was out of their hands and what they needed to do was play hockey and be the best teammate they could be.</a:t>
            </a:r>
            <a:endParaRPr lang="en-US" sz="14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400" kern="150" dirty="0">
                <a:effectLst/>
                <a:ea typeface="SimSun" panose="02010600030101010101" pitchFamily="2" charset="-122"/>
                <a:cs typeface="Arial" panose="020B0604020202020204" pitchFamily="34" charset="0"/>
              </a:rPr>
              <a:t> </a:t>
            </a:r>
            <a:endParaRPr lang="en-US" sz="14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400" kern="150" dirty="0">
                <a:effectLst/>
                <a:ea typeface="SimSun" panose="02010600030101010101" pitchFamily="2" charset="-122"/>
                <a:cs typeface="Arial" panose="020B0604020202020204" pitchFamily="34" charset="0"/>
              </a:rPr>
              <a:t>I love being in the rink, talking hockey and hearing stories from folks that have been a part of our community for many years but most all  I love seeing the raw emotion and  joy on the ice. This game has so much to offer and watching our U11C team grow and learn together was the true spirit of  team sport. This team supported each other in the tough moments and celebrated together with each and every individual and common win. We can all learn from these amazing kids, and I thank them for lettings us be apart of there hockey journey.</a:t>
            </a:r>
            <a:endParaRPr lang="en-US" sz="1400" kern="150" dirty="0">
              <a:effectLst/>
              <a:ea typeface="SimSun" panose="02010600030101010101" pitchFamily="2" charset="-122"/>
              <a:cs typeface="Arial" panose="020B0604020202020204" pitchFamily="34" charset="0"/>
            </a:endParaRPr>
          </a:p>
          <a:p>
            <a:pPr marL="0" marR="0" indent="0">
              <a:lnSpc>
                <a:spcPct val="107000"/>
              </a:lnSpc>
              <a:spcBef>
                <a:spcPts val="0"/>
              </a:spcBef>
              <a:spcAft>
                <a:spcPts val="800"/>
              </a:spcAft>
              <a:buNone/>
            </a:pPr>
            <a:endParaRPr lang="en-US" sz="1400" dirty="0">
              <a:ea typeface="Times New Roman" panose="02020603050405020304" pitchFamily="18" charset="0"/>
              <a:cs typeface="Times New Roman" panose="02020603050405020304" pitchFamily="18" charset="0"/>
            </a:endParaRPr>
          </a:p>
          <a:p>
            <a:pPr marL="0" marR="0" indent="0" algn="ctr">
              <a:lnSpc>
                <a:spcPct val="107000"/>
              </a:lnSpc>
              <a:spcBef>
                <a:spcPts val="0"/>
              </a:spcBef>
              <a:spcAft>
                <a:spcPts val="800"/>
              </a:spcAft>
              <a:buNone/>
            </a:pPr>
            <a:r>
              <a:rPr lang="en-US" sz="1400" b="1" dirty="0">
                <a:effectLst/>
                <a:ea typeface="Times New Roman" panose="02020603050405020304" pitchFamily="18" charset="0"/>
                <a:cs typeface="Times New Roman" panose="02020603050405020304" pitchFamily="18" charset="0"/>
              </a:rPr>
              <a:t>…Continued…</a:t>
            </a:r>
          </a:p>
          <a:p>
            <a:endParaRPr lang="en-CA" sz="1400" dirty="0"/>
          </a:p>
          <a:p>
            <a:pPr marL="0" indent="0">
              <a:buNone/>
            </a:pPr>
            <a:endParaRPr lang="en-CA" sz="14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2852057" cy="369332"/>
          </a:xfrm>
          <a:prstGeom prst="rect">
            <a:avLst/>
          </a:prstGeom>
          <a:noFill/>
        </p:spPr>
        <p:txBody>
          <a:bodyPr wrap="square" rtlCol="0">
            <a:spAutoFit/>
          </a:bodyPr>
          <a:lstStyle/>
          <a:p>
            <a:r>
              <a:rPr lang="en-CA" dirty="0"/>
              <a:t>President: Paul Anderson</a:t>
            </a:r>
          </a:p>
        </p:txBody>
      </p:sp>
    </p:spTree>
    <p:extLst>
      <p:ext uri="{BB962C8B-B14F-4D97-AF65-F5344CB8AC3E}">
        <p14:creationId xmlns:p14="http://schemas.microsoft.com/office/powerpoint/2010/main" val="3420167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President (Continued)</a:t>
            </a:r>
          </a:p>
        </p:txBody>
      </p:sp>
      <p:sp>
        <p:nvSpPr>
          <p:cNvPr id="3" name="Content Placeholder 2"/>
          <p:cNvSpPr>
            <a:spLocks noGrp="1"/>
          </p:cNvSpPr>
          <p:nvPr>
            <p:ph idx="1"/>
          </p:nvPr>
        </p:nvSpPr>
        <p:spPr>
          <a:xfrm>
            <a:off x="269823" y="1845734"/>
            <a:ext cx="11627561" cy="4023360"/>
          </a:xfrm>
        </p:spPr>
        <p:txBody>
          <a:bodyPr>
            <a:noAutofit/>
          </a:bodyPr>
          <a:lstStyle/>
          <a:p>
            <a:pPr marL="0" indent="0">
              <a:buNone/>
            </a:pPr>
            <a:r>
              <a:rPr lang="en-CA" sz="1200" b="1" i="0" dirty="0">
                <a:solidFill>
                  <a:schemeClr val="accent1"/>
                </a:solidFill>
                <a:effectLst/>
              </a:rPr>
              <a:t>2022/23 ESMHA AGM President Report</a:t>
            </a: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Congratulations to our U7 and U9 players, families, and Coaches on a great season. It was awesome to have a full season of tournaments, Jamborees, and games. We are excited to see the growth and development of youngest Mariners. Thank You to the organizers, families, and volunteers for continuing our legendary ESMHA Timbit Jamboree and 25</a:t>
            </a:r>
            <a:r>
              <a:rPr lang="en-CA" sz="1200" kern="150" baseline="30000" dirty="0">
                <a:effectLst/>
                <a:ea typeface="SimSun" panose="02010600030101010101" pitchFamily="2" charset="-122"/>
                <a:cs typeface="Arial" panose="020B0604020202020204" pitchFamily="34" charset="0"/>
              </a:rPr>
              <a:t>th</a:t>
            </a:r>
            <a:r>
              <a:rPr lang="en-CA" sz="1200" kern="150" dirty="0">
                <a:effectLst/>
                <a:ea typeface="SimSun" panose="02010600030101010101" pitchFamily="2" charset="-122"/>
                <a:cs typeface="Arial" panose="020B0604020202020204" pitchFamily="34" charset="0"/>
              </a:rPr>
              <a:t> ESMHA Invitational Tournament. We look forward to these events each year and they just keep getting better each season. The positive feedback </a:t>
            </a:r>
            <a:r>
              <a:rPr lang="en-CA" sz="1200" kern="150" dirty="0" err="1">
                <a:effectLst/>
                <a:ea typeface="SimSun" panose="02010600030101010101" pitchFamily="2" charset="-122"/>
                <a:cs typeface="Arial" panose="020B0604020202020204" pitchFamily="34" charset="0"/>
              </a:rPr>
              <a:t>i</a:t>
            </a:r>
            <a:r>
              <a:rPr lang="en-CA" sz="1200" kern="150" dirty="0">
                <a:effectLst/>
                <a:ea typeface="SimSun" panose="02010600030101010101" pitchFamily="2" charset="-122"/>
                <a:cs typeface="Arial" panose="020B0604020202020204" pitchFamily="34" charset="0"/>
              </a:rPr>
              <a:t> have received from outside of our association is spectacular.</a:t>
            </a:r>
            <a:endParaRPr lang="en-US" sz="12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200" kern="150" dirty="0">
                <a:effectLst/>
                <a:ea typeface="SimSun" panose="02010600030101010101" pitchFamily="2" charset="-122"/>
                <a:cs typeface="Arial" panose="020B0604020202020204" pitchFamily="34" charset="0"/>
              </a:rPr>
              <a:t> </a:t>
            </a:r>
            <a:endParaRPr lang="en-US" sz="12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I am truly proud of the all accomplishments of our volunteer committees and teams this past season. We have had some big goals that were impeded on due to the pandemic but with determination and passion we were able to see them though to success. Thank you to our wonderful Finance committee, Leadership and growth committee and U13AAA committee. Your time and dedication is inspiring and appreciated</a:t>
            </a:r>
            <a:endParaRPr lang="en-US" sz="12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200" kern="150" dirty="0">
                <a:effectLst/>
                <a:ea typeface="SimSun" panose="02010600030101010101" pitchFamily="2" charset="-122"/>
                <a:cs typeface="Arial" panose="020B0604020202020204" pitchFamily="34" charset="0"/>
              </a:rPr>
              <a:t> </a:t>
            </a:r>
            <a:endParaRPr lang="en-US" sz="12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This season did not come with out its fair share of challenges and learning curves. Our executive team has and will continue to keep open dialogue and discussion for continuous improvement where and when it is needed. Our most import goal has and will continue to focus on the safest and best possible experience for everyone.</a:t>
            </a:r>
            <a:endParaRPr lang="en-US" sz="12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200" kern="150" dirty="0">
                <a:effectLst/>
                <a:ea typeface="SimSun" panose="02010600030101010101" pitchFamily="2" charset="-122"/>
                <a:cs typeface="Arial" panose="020B0604020202020204" pitchFamily="34" charset="0"/>
              </a:rPr>
              <a:t> </a:t>
            </a:r>
            <a:endParaRPr lang="en-US" sz="12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I look forward to next season and celebrating with our hockey families 50 years of minor hockey on the shore. #PROUDTOBEAMARINER  #BeBradyBrave</a:t>
            </a:r>
            <a:endParaRPr lang="en-US" sz="1200" kern="150" dirty="0">
              <a:effectLst/>
              <a:ea typeface="SimSun" panose="02010600030101010101" pitchFamily="2" charset="-122"/>
              <a:cs typeface="Arial" panose="020B0604020202020204" pitchFamily="34" charset="0"/>
            </a:endParaRPr>
          </a:p>
          <a:p>
            <a:pPr marL="0" marR="0">
              <a:spcBef>
                <a:spcPts val="0"/>
              </a:spcBef>
              <a:spcAft>
                <a:spcPts val="0"/>
              </a:spcAft>
            </a:pPr>
            <a:r>
              <a:rPr lang="en-CA" sz="1200" kern="150" dirty="0">
                <a:effectLst/>
                <a:ea typeface="SimSun" panose="02010600030101010101" pitchFamily="2" charset="-122"/>
                <a:cs typeface="Arial" panose="020B0604020202020204" pitchFamily="34" charset="0"/>
              </a:rPr>
              <a:t> </a:t>
            </a:r>
            <a:endParaRPr lang="en-US" sz="12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Kindest Regards,</a:t>
            </a:r>
            <a:endParaRPr lang="en-US" sz="1200" kern="150" dirty="0">
              <a:effectLst/>
              <a:ea typeface="SimSun" panose="02010600030101010101" pitchFamily="2" charset="-122"/>
              <a:cs typeface="Arial" panose="020B0604020202020204" pitchFamily="34" charset="0"/>
            </a:endParaRPr>
          </a:p>
          <a:p>
            <a:pPr marL="0" marR="0" indent="0">
              <a:spcBef>
                <a:spcPts val="0"/>
              </a:spcBef>
              <a:spcAft>
                <a:spcPts val="0"/>
              </a:spcAft>
              <a:buNone/>
            </a:pPr>
            <a:r>
              <a:rPr lang="en-CA" sz="1200" kern="150" dirty="0">
                <a:effectLst/>
                <a:ea typeface="SimSun" panose="02010600030101010101" pitchFamily="2" charset="-122"/>
                <a:cs typeface="Arial" panose="020B0604020202020204" pitchFamily="34" charset="0"/>
              </a:rPr>
              <a:t>Paul Anderson</a:t>
            </a:r>
            <a:endParaRPr lang="en-US" sz="1200" kern="150" dirty="0">
              <a:effectLst/>
              <a:ea typeface="SimSun" panose="02010600030101010101" pitchFamily="2" charset="-122"/>
              <a:cs typeface="Arial" panose="020B0604020202020204" pitchFamily="34" charset="0"/>
            </a:endParaRPr>
          </a:p>
          <a:p>
            <a:pPr marL="0" indent="0">
              <a:buNone/>
            </a:pPr>
            <a:endParaRPr lang="en-CA" sz="1200" dirty="0"/>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2852057" cy="369332"/>
          </a:xfrm>
          <a:prstGeom prst="rect">
            <a:avLst/>
          </a:prstGeom>
          <a:noFill/>
        </p:spPr>
        <p:txBody>
          <a:bodyPr wrap="square" rtlCol="0">
            <a:spAutoFit/>
          </a:bodyPr>
          <a:lstStyle/>
          <a:p>
            <a:r>
              <a:rPr lang="en-CA" dirty="0"/>
              <a:t>President: Paul Anderson</a:t>
            </a:r>
          </a:p>
        </p:txBody>
      </p:sp>
    </p:spTree>
    <p:extLst>
      <p:ext uri="{BB962C8B-B14F-4D97-AF65-F5344CB8AC3E}">
        <p14:creationId xmlns:p14="http://schemas.microsoft.com/office/powerpoint/2010/main" val="343575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U7</a:t>
            </a:r>
          </a:p>
        </p:txBody>
      </p:sp>
      <p:sp>
        <p:nvSpPr>
          <p:cNvPr id="3" name="Content Placeholder 2"/>
          <p:cNvSpPr>
            <a:spLocks noGrp="1"/>
          </p:cNvSpPr>
          <p:nvPr>
            <p:ph idx="1"/>
          </p:nvPr>
        </p:nvSpPr>
        <p:spPr>
          <a:xfrm>
            <a:off x="269823" y="1862987"/>
            <a:ext cx="11627561" cy="4023360"/>
          </a:xfrm>
        </p:spPr>
        <p:txBody>
          <a:bodyPr>
            <a:noAutofit/>
          </a:bodyPr>
          <a:lstStyle/>
          <a:p>
            <a:pPr marL="0" indent="0">
              <a:spcBef>
                <a:spcPts val="600"/>
              </a:spcBef>
              <a:spcAft>
                <a:spcPts val="0"/>
              </a:spcAft>
              <a:buNone/>
            </a:pPr>
            <a:r>
              <a:rPr lang="en-CA" sz="1200" b="1" i="0" dirty="0">
                <a:solidFill>
                  <a:schemeClr val="accent1"/>
                </a:solidFill>
                <a:effectLst/>
              </a:rPr>
              <a:t>2022/23 ESMHA AGM U7 Coordinator Report</a:t>
            </a:r>
          </a:p>
          <a:p>
            <a:pPr marL="0" indent="0">
              <a:spcBef>
                <a:spcPts val="600"/>
              </a:spcBef>
              <a:spcAft>
                <a:spcPts val="0"/>
              </a:spcAft>
              <a:buNone/>
            </a:pPr>
            <a:r>
              <a:rPr lang="en-US" sz="1200" b="1" i="0" dirty="0">
                <a:solidFill>
                  <a:schemeClr val="tx1"/>
                </a:solidFill>
                <a:effectLst/>
              </a:rPr>
              <a:t>Season Recap/Changes:</a:t>
            </a:r>
          </a:p>
          <a:p>
            <a:pPr marL="0" indent="0">
              <a:spcBef>
                <a:spcPts val="600"/>
              </a:spcBef>
              <a:spcAft>
                <a:spcPts val="0"/>
              </a:spcAft>
              <a:buNone/>
            </a:pPr>
            <a:r>
              <a:rPr lang="en-US" sz="1200" i="0" dirty="0">
                <a:solidFill>
                  <a:schemeClr val="tx1"/>
                </a:solidFill>
                <a:effectLst/>
              </a:rPr>
              <a:t>68 players registered (birth years 2016, 2017, 2018)</a:t>
            </a:r>
          </a:p>
          <a:p>
            <a:pPr marL="0" indent="0">
              <a:spcBef>
                <a:spcPts val="600"/>
              </a:spcBef>
              <a:spcAft>
                <a:spcPts val="0"/>
              </a:spcAft>
              <a:buNone/>
            </a:pPr>
            <a:r>
              <a:rPr lang="en-US" sz="1200" i="0" dirty="0">
                <a:solidFill>
                  <a:schemeClr val="tx1"/>
                </a:solidFill>
                <a:effectLst/>
              </a:rPr>
              <a:t>20 rostered Coaches with help from U9 &amp; Intro to Hockey Program coaches</a:t>
            </a:r>
          </a:p>
          <a:p>
            <a:pPr marL="0" indent="0">
              <a:spcBef>
                <a:spcPts val="600"/>
              </a:spcBef>
              <a:spcAft>
                <a:spcPts val="0"/>
              </a:spcAft>
              <a:buNone/>
            </a:pPr>
            <a:r>
              <a:rPr lang="en-US" sz="1200" i="0" dirty="0">
                <a:solidFill>
                  <a:schemeClr val="tx1"/>
                </a:solidFill>
                <a:effectLst/>
              </a:rPr>
              <a:t>Team Managers for each U4, U5, U6(x2) Teams</a:t>
            </a:r>
          </a:p>
          <a:p>
            <a:pPr marL="0" indent="0">
              <a:spcBef>
                <a:spcPts val="600"/>
              </a:spcBef>
              <a:spcAft>
                <a:spcPts val="0"/>
              </a:spcAft>
              <a:buNone/>
            </a:pPr>
            <a:r>
              <a:rPr lang="en-US" sz="1200" i="0" dirty="0">
                <a:solidFill>
                  <a:schemeClr val="tx1"/>
                </a:solidFill>
                <a:effectLst/>
              </a:rPr>
              <a:t>Parent &amp; Coaching meetings held prior to season start</a:t>
            </a:r>
          </a:p>
          <a:p>
            <a:pPr marL="0" indent="0">
              <a:spcBef>
                <a:spcPts val="600"/>
              </a:spcBef>
              <a:spcAft>
                <a:spcPts val="0"/>
              </a:spcAft>
              <a:buNone/>
            </a:pPr>
            <a:r>
              <a:rPr lang="en-US" sz="1200" i="0" dirty="0">
                <a:solidFill>
                  <a:schemeClr val="tx1"/>
                </a:solidFill>
                <a:effectLst/>
              </a:rPr>
              <a:t>11 Junior Coaches (5-6 per ice time when available)</a:t>
            </a:r>
          </a:p>
          <a:p>
            <a:pPr marL="0" indent="0">
              <a:spcBef>
                <a:spcPts val="600"/>
              </a:spcBef>
              <a:spcAft>
                <a:spcPts val="0"/>
              </a:spcAft>
              <a:buNone/>
            </a:pPr>
            <a:r>
              <a:rPr lang="en-US" sz="1200" i="0" dirty="0">
                <a:solidFill>
                  <a:schemeClr val="tx1"/>
                </a:solidFill>
                <a:effectLst/>
              </a:rPr>
              <a:t>4 – 1hr ice times per week, 2 ice times per player (33-35 players on each ice time, preference would be maximum 30 players)</a:t>
            </a:r>
          </a:p>
          <a:p>
            <a:pPr marL="0" indent="0">
              <a:spcBef>
                <a:spcPts val="600"/>
              </a:spcBef>
              <a:spcAft>
                <a:spcPts val="0"/>
              </a:spcAft>
              <a:buNone/>
            </a:pPr>
            <a:r>
              <a:rPr lang="en-US" sz="1200" i="0" dirty="0">
                <a:solidFill>
                  <a:schemeClr val="tx1"/>
                </a:solidFill>
                <a:effectLst/>
              </a:rPr>
              <a:t>Players were tiered by like-abilities. Followed HNS policy. Created better development &amp; more confidence within players.</a:t>
            </a:r>
          </a:p>
          <a:p>
            <a:pPr marL="0" indent="0">
              <a:spcBef>
                <a:spcPts val="600"/>
              </a:spcBef>
              <a:spcAft>
                <a:spcPts val="0"/>
              </a:spcAft>
              <a:buNone/>
            </a:pPr>
            <a:r>
              <a:rPr lang="en-US" sz="1200" i="0" dirty="0">
                <a:solidFill>
                  <a:schemeClr val="tx1"/>
                </a:solidFill>
                <a:effectLst/>
              </a:rPr>
              <a:t>Communication through </a:t>
            </a:r>
            <a:r>
              <a:rPr lang="en-US" sz="1200" i="0" dirty="0" err="1">
                <a:solidFill>
                  <a:schemeClr val="tx1"/>
                </a:solidFill>
                <a:effectLst/>
              </a:rPr>
              <a:t>Teamlinkt</a:t>
            </a:r>
            <a:r>
              <a:rPr lang="en-US" sz="1200" i="0" dirty="0">
                <a:solidFill>
                  <a:schemeClr val="tx1"/>
                </a:solidFill>
                <a:effectLst/>
              </a:rPr>
              <a:t> App for parents &amp; coaches. Schedule for ice &amp; off ice activities/events were posted, forms, documents explaining events such as picture day, etc.</a:t>
            </a:r>
          </a:p>
          <a:p>
            <a:pPr marL="0" indent="0">
              <a:spcBef>
                <a:spcPts val="600"/>
              </a:spcBef>
              <a:spcAft>
                <a:spcPts val="0"/>
              </a:spcAft>
              <a:buNone/>
            </a:pPr>
            <a:r>
              <a:rPr lang="en-US" sz="1200" i="0" dirty="0">
                <a:solidFill>
                  <a:schemeClr val="tx1"/>
                </a:solidFill>
                <a:effectLst/>
              </a:rPr>
              <a:t>Coaches received detailed lessons plans with diagram on their own </a:t>
            </a:r>
            <a:r>
              <a:rPr lang="en-US" sz="1200" i="0" dirty="0" err="1">
                <a:solidFill>
                  <a:schemeClr val="tx1"/>
                </a:solidFill>
                <a:effectLst/>
              </a:rPr>
              <a:t>Teamlinkt</a:t>
            </a:r>
            <a:r>
              <a:rPr lang="en-US" sz="1200" i="0" dirty="0">
                <a:solidFill>
                  <a:schemeClr val="tx1"/>
                </a:solidFill>
                <a:effectLst/>
              </a:rPr>
              <a:t> app page prior to practice.</a:t>
            </a:r>
          </a:p>
          <a:p>
            <a:pPr marL="0" indent="0">
              <a:spcBef>
                <a:spcPts val="600"/>
              </a:spcBef>
              <a:spcAft>
                <a:spcPts val="0"/>
              </a:spcAft>
              <a:buNone/>
            </a:pPr>
            <a:r>
              <a:rPr lang="en-US" sz="1200" i="0" dirty="0">
                <a:solidFill>
                  <a:schemeClr val="tx1"/>
                </a:solidFill>
                <a:effectLst/>
              </a:rPr>
              <a:t>New equipment was purchased at season start. Pucks, hockey balls, sponges, pylons, dry-land agility kit, etc. Equipment was kept in lockers where coaches had access and shared within association with Intro to Hockey, etc.</a:t>
            </a:r>
          </a:p>
          <a:p>
            <a:pPr marL="0" indent="0">
              <a:spcBef>
                <a:spcPts val="600"/>
              </a:spcBef>
              <a:spcAft>
                <a:spcPts val="0"/>
              </a:spcAft>
              <a:buNone/>
            </a:pPr>
            <a:r>
              <a:rPr lang="en-US" sz="1200" i="0" dirty="0">
                <a:solidFill>
                  <a:schemeClr val="tx1"/>
                </a:solidFill>
                <a:effectLst/>
              </a:rPr>
              <a:t>1 hour, monthly dry-land training offered to all U7s (no extra cost) in Bingo Hall ran by parent volunteers. (Thank you to Ashley Bellefontaine from </a:t>
            </a:r>
            <a:r>
              <a:rPr lang="en-US" sz="1200" i="0" dirty="0" err="1">
                <a:solidFill>
                  <a:schemeClr val="tx1"/>
                </a:solidFill>
                <a:effectLst/>
              </a:rPr>
              <a:t>PhysioLink</a:t>
            </a:r>
            <a:r>
              <a:rPr lang="en-US" sz="1200" i="0" dirty="0">
                <a:solidFill>
                  <a:schemeClr val="tx1"/>
                </a:solidFill>
                <a:effectLst/>
              </a:rPr>
              <a:t> Porter’s Lake for October &amp; November’s training). Great player turnouts each session.</a:t>
            </a:r>
          </a:p>
          <a:p>
            <a:pPr marL="0" indent="0">
              <a:spcBef>
                <a:spcPts val="600"/>
              </a:spcBef>
              <a:spcAft>
                <a:spcPts val="0"/>
              </a:spcAft>
              <a:buNone/>
            </a:pPr>
            <a:r>
              <a:rPr lang="en-US" sz="1200" i="0" dirty="0">
                <a:solidFill>
                  <a:schemeClr val="tx1"/>
                </a:solidFill>
                <a:effectLst/>
              </a:rPr>
              <a:t>Power Skating extra ice program offered in Feb/March to those interested, ran by parent coaches, and cost was price of ice time. 26 players registered</a:t>
            </a:r>
          </a:p>
          <a:p>
            <a:pPr marL="0" indent="0">
              <a:spcBef>
                <a:spcPts val="600"/>
              </a:spcBef>
              <a:spcAft>
                <a:spcPts val="0"/>
              </a:spcAft>
              <a:buNone/>
            </a:pPr>
            <a:endParaRPr lang="en-US" sz="1200" dirty="0">
              <a:solidFill>
                <a:schemeClr val="tx1"/>
              </a:solidFill>
            </a:endParaRPr>
          </a:p>
          <a:p>
            <a:pPr marL="0" indent="0" algn="ctr">
              <a:spcBef>
                <a:spcPts val="600"/>
              </a:spcBef>
              <a:spcAft>
                <a:spcPts val="0"/>
              </a:spcAft>
              <a:buNone/>
            </a:pPr>
            <a:r>
              <a:rPr lang="en-US" sz="1200" b="1" i="0" dirty="0">
                <a:solidFill>
                  <a:schemeClr val="tx1"/>
                </a:solidFill>
                <a:effectLst/>
              </a:rPr>
              <a:t>…Continued…</a:t>
            </a:r>
            <a:endParaRPr lang="en-CA" sz="1200" b="1" i="0" dirty="0">
              <a:solidFill>
                <a:schemeClr val="tx1"/>
              </a:solidFill>
              <a:effectLst/>
            </a:endParaRPr>
          </a:p>
          <a:p>
            <a:pPr marL="0" indent="0">
              <a:spcBef>
                <a:spcPts val="600"/>
              </a:spcBef>
              <a:spcAft>
                <a:spcPts val="0"/>
              </a:spcAft>
              <a:buNone/>
            </a:pPr>
            <a:endParaRPr lang="en-CA" sz="1200" i="0" dirty="0">
              <a:solidFill>
                <a:schemeClr val="accent1"/>
              </a:solidFill>
              <a:effectLst/>
            </a:endParaRPr>
          </a:p>
          <a:p>
            <a:pPr marL="0" indent="0" algn="l">
              <a:spcBef>
                <a:spcPts val="600"/>
              </a:spcBef>
              <a:spcAft>
                <a:spcPts val="0"/>
              </a:spcAft>
              <a:buNone/>
            </a:pPr>
            <a:endParaRPr lang="en-CA" sz="1200" b="0" i="0" dirty="0">
              <a:solidFill>
                <a:srgbClr val="222222"/>
              </a:solidFill>
              <a:effectLst/>
            </a:endParaRP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3808602" cy="369332"/>
          </a:xfrm>
          <a:prstGeom prst="rect">
            <a:avLst/>
          </a:prstGeom>
          <a:noFill/>
        </p:spPr>
        <p:txBody>
          <a:bodyPr wrap="square" rtlCol="0">
            <a:spAutoFit/>
          </a:bodyPr>
          <a:lstStyle/>
          <a:p>
            <a:r>
              <a:rPr lang="en-CA" dirty="0"/>
              <a:t>U7 Coordinator: Danielle </a:t>
            </a:r>
            <a:r>
              <a:rPr lang="en-CA" dirty="0" err="1"/>
              <a:t>Vokey</a:t>
            </a:r>
            <a:endParaRPr lang="en-CA" dirty="0"/>
          </a:p>
        </p:txBody>
      </p:sp>
    </p:spTree>
    <p:extLst>
      <p:ext uri="{BB962C8B-B14F-4D97-AF65-F5344CB8AC3E}">
        <p14:creationId xmlns:p14="http://schemas.microsoft.com/office/powerpoint/2010/main" val="2540425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U7 (Continued)</a:t>
            </a:r>
          </a:p>
        </p:txBody>
      </p:sp>
      <p:sp>
        <p:nvSpPr>
          <p:cNvPr id="3" name="Content Placeholder 2"/>
          <p:cNvSpPr>
            <a:spLocks noGrp="1"/>
          </p:cNvSpPr>
          <p:nvPr>
            <p:ph idx="1"/>
          </p:nvPr>
        </p:nvSpPr>
        <p:spPr>
          <a:xfrm>
            <a:off x="269823" y="1862987"/>
            <a:ext cx="11627561" cy="4023360"/>
          </a:xfrm>
        </p:spPr>
        <p:txBody>
          <a:bodyPr>
            <a:noAutofit/>
          </a:bodyPr>
          <a:lstStyle/>
          <a:p>
            <a:pPr marL="0" indent="0">
              <a:spcBef>
                <a:spcPts val="600"/>
              </a:spcBef>
              <a:spcAft>
                <a:spcPts val="0"/>
              </a:spcAft>
              <a:buNone/>
            </a:pPr>
            <a:r>
              <a:rPr lang="en-CA" sz="1200" b="1" i="0" dirty="0">
                <a:solidFill>
                  <a:schemeClr val="accent1"/>
                </a:solidFill>
                <a:effectLst/>
              </a:rPr>
              <a:t>2022/23 ESMHA AGM U7 Coordinator Report</a:t>
            </a:r>
          </a:p>
          <a:p>
            <a:pPr marL="0" indent="0">
              <a:spcBef>
                <a:spcPts val="600"/>
              </a:spcBef>
              <a:spcAft>
                <a:spcPts val="0"/>
              </a:spcAft>
              <a:buNone/>
            </a:pPr>
            <a:r>
              <a:rPr lang="en-US" sz="1200" b="1" i="0" dirty="0">
                <a:solidFill>
                  <a:schemeClr val="tx1"/>
                </a:solidFill>
                <a:effectLst/>
              </a:rPr>
              <a:t>Highlights of the Season:</a:t>
            </a:r>
          </a:p>
          <a:p>
            <a:pPr marL="0" indent="0">
              <a:spcBef>
                <a:spcPts val="600"/>
              </a:spcBef>
              <a:spcAft>
                <a:spcPts val="0"/>
              </a:spcAft>
              <a:buNone/>
            </a:pPr>
            <a:r>
              <a:rPr lang="en-US" sz="1200" i="0" dirty="0">
                <a:solidFill>
                  <a:schemeClr val="tx1"/>
                </a:solidFill>
                <a:effectLst/>
              </a:rPr>
              <a:t>Moosehead Intermission Games offered to all 2016s. Had 4 opportunities</a:t>
            </a:r>
          </a:p>
          <a:p>
            <a:pPr marL="0" indent="0">
              <a:spcBef>
                <a:spcPts val="600"/>
              </a:spcBef>
              <a:spcAft>
                <a:spcPts val="0"/>
              </a:spcAft>
              <a:buNone/>
            </a:pPr>
            <a:r>
              <a:rPr lang="en-US" sz="1200" i="0" dirty="0">
                <a:solidFill>
                  <a:schemeClr val="tx1"/>
                </a:solidFill>
                <a:effectLst/>
              </a:rPr>
              <a:t>Flag bearers for opening of Eastern Shore Thunder home games</a:t>
            </a:r>
          </a:p>
          <a:p>
            <a:pPr marL="0" indent="0">
              <a:spcBef>
                <a:spcPts val="600"/>
              </a:spcBef>
              <a:spcAft>
                <a:spcPts val="0"/>
              </a:spcAft>
              <a:buNone/>
            </a:pPr>
            <a:r>
              <a:rPr lang="en-US" sz="1200" i="0" dirty="0" err="1">
                <a:solidFill>
                  <a:schemeClr val="tx1"/>
                </a:solidFill>
                <a:effectLst/>
              </a:rPr>
              <a:t>Musquodoboit</a:t>
            </a:r>
            <a:r>
              <a:rPr lang="en-US" sz="1200" i="0" dirty="0">
                <a:solidFill>
                  <a:schemeClr val="tx1"/>
                </a:solidFill>
                <a:effectLst/>
              </a:rPr>
              <a:t> Harbour Christmas parade float</a:t>
            </a:r>
          </a:p>
          <a:p>
            <a:pPr marL="0" indent="0">
              <a:spcBef>
                <a:spcPts val="600"/>
              </a:spcBef>
              <a:spcAft>
                <a:spcPts val="0"/>
              </a:spcAft>
              <a:buNone/>
            </a:pPr>
            <a:r>
              <a:rPr lang="en-US" sz="1200" i="0" dirty="0">
                <a:solidFill>
                  <a:schemeClr val="tx1"/>
                </a:solidFill>
                <a:effectLst/>
              </a:rPr>
              <a:t>U7 Christmas party with bouncy castles and a surprise appearance &amp; gift from Santa</a:t>
            </a:r>
          </a:p>
          <a:p>
            <a:pPr marL="0" indent="0">
              <a:spcBef>
                <a:spcPts val="600"/>
              </a:spcBef>
              <a:spcAft>
                <a:spcPts val="0"/>
              </a:spcAft>
              <a:buNone/>
            </a:pPr>
            <a:r>
              <a:rPr lang="en-US" sz="1200" i="0" dirty="0">
                <a:solidFill>
                  <a:schemeClr val="tx1"/>
                </a:solidFill>
                <a:effectLst/>
              </a:rPr>
              <a:t>Mariner’s Month Showcase at Eastern Shore Thunder Game, U4 opening flag bearers, U5-U6 played intermission games against each other</a:t>
            </a:r>
          </a:p>
          <a:p>
            <a:pPr marL="0" indent="0">
              <a:spcBef>
                <a:spcPts val="600"/>
              </a:spcBef>
              <a:spcAft>
                <a:spcPts val="0"/>
              </a:spcAft>
              <a:buNone/>
            </a:pPr>
            <a:r>
              <a:rPr lang="en-US" sz="1200" i="0" dirty="0">
                <a:solidFill>
                  <a:schemeClr val="tx1"/>
                </a:solidFill>
                <a:effectLst/>
              </a:rPr>
              <a:t>Phil Sears Friendship Tournament in Brookfield over Christmas Break. 3 Teams were entered from U5/U6</a:t>
            </a:r>
          </a:p>
          <a:p>
            <a:pPr marL="0" indent="0">
              <a:spcBef>
                <a:spcPts val="600"/>
              </a:spcBef>
              <a:spcAft>
                <a:spcPts val="0"/>
              </a:spcAft>
              <a:buNone/>
            </a:pPr>
            <a:r>
              <a:rPr lang="en-US" sz="1200" i="0" dirty="0">
                <a:solidFill>
                  <a:schemeClr val="tx1"/>
                </a:solidFill>
                <a:effectLst/>
              </a:rPr>
              <a:t>Minor Hockey Day with the Mooseheads, 49 players &amp; families attended Moosehead’s game together</a:t>
            </a:r>
          </a:p>
          <a:p>
            <a:pPr marL="0" indent="0">
              <a:spcBef>
                <a:spcPts val="600"/>
              </a:spcBef>
              <a:spcAft>
                <a:spcPts val="0"/>
              </a:spcAft>
              <a:buNone/>
            </a:pPr>
            <a:r>
              <a:rPr lang="en-US" sz="1200" i="0" dirty="0">
                <a:solidFill>
                  <a:schemeClr val="tx1"/>
                </a:solidFill>
                <a:effectLst/>
              </a:rPr>
              <a:t>Joanne </a:t>
            </a:r>
            <a:r>
              <a:rPr lang="en-US" sz="1200" i="0" dirty="0" err="1">
                <a:solidFill>
                  <a:schemeClr val="tx1"/>
                </a:solidFill>
                <a:effectLst/>
              </a:rPr>
              <a:t>Lenihan</a:t>
            </a:r>
            <a:r>
              <a:rPr lang="en-US" sz="1200" i="0" dirty="0">
                <a:solidFill>
                  <a:schemeClr val="tx1"/>
                </a:solidFill>
                <a:effectLst/>
              </a:rPr>
              <a:t> Jamboree in Bedford, 45 players - 4 teams participated</a:t>
            </a:r>
          </a:p>
          <a:p>
            <a:pPr marL="0" indent="0">
              <a:spcBef>
                <a:spcPts val="600"/>
              </a:spcBef>
              <a:spcAft>
                <a:spcPts val="0"/>
              </a:spcAft>
              <a:buNone/>
            </a:pPr>
            <a:r>
              <a:rPr lang="en-US" sz="1200" i="0" dirty="0">
                <a:solidFill>
                  <a:schemeClr val="tx1"/>
                </a:solidFill>
                <a:effectLst/>
              </a:rPr>
              <a:t>2022-23 U7 Eastern Shore Jamboree! Two full day success of 44 Teams &amp; all smiling faces</a:t>
            </a:r>
          </a:p>
          <a:p>
            <a:pPr marL="0" indent="0">
              <a:spcBef>
                <a:spcPts val="600"/>
              </a:spcBef>
              <a:spcAft>
                <a:spcPts val="0"/>
              </a:spcAft>
              <a:buNone/>
            </a:pPr>
            <a:r>
              <a:rPr lang="en-US" sz="1200" i="0" dirty="0">
                <a:solidFill>
                  <a:schemeClr val="tx1"/>
                </a:solidFill>
                <a:effectLst/>
              </a:rPr>
              <a:t>Year End party at Cole Harbour Place with pool, pizza and year end gifts</a:t>
            </a:r>
          </a:p>
          <a:p>
            <a:pPr marL="0" indent="0">
              <a:spcBef>
                <a:spcPts val="600"/>
              </a:spcBef>
              <a:spcAft>
                <a:spcPts val="0"/>
              </a:spcAft>
              <a:buNone/>
            </a:pPr>
            <a:endParaRPr lang="en-US" sz="1200" dirty="0">
              <a:solidFill>
                <a:schemeClr val="tx1"/>
              </a:solidFill>
            </a:endParaRPr>
          </a:p>
          <a:p>
            <a:pPr marL="0" indent="0" algn="ctr">
              <a:spcBef>
                <a:spcPts val="600"/>
              </a:spcBef>
              <a:spcAft>
                <a:spcPts val="0"/>
              </a:spcAft>
              <a:buNone/>
            </a:pPr>
            <a:r>
              <a:rPr lang="en-US" sz="1200" b="1" i="0" dirty="0">
                <a:solidFill>
                  <a:schemeClr val="tx1"/>
                </a:solidFill>
                <a:effectLst/>
              </a:rPr>
              <a:t>…Continued…</a:t>
            </a:r>
            <a:endParaRPr lang="en-CA" sz="1200" b="1" i="0" dirty="0">
              <a:solidFill>
                <a:schemeClr val="accent1"/>
              </a:solidFill>
              <a:effectLst/>
            </a:endParaRPr>
          </a:p>
          <a:p>
            <a:pPr marL="0" indent="0" algn="l">
              <a:spcBef>
                <a:spcPts val="600"/>
              </a:spcBef>
              <a:spcAft>
                <a:spcPts val="0"/>
              </a:spcAft>
              <a:buNone/>
            </a:pPr>
            <a:endParaRPr lang="en-CA" sz="1200" b="0" i="0" dirty="0">
              <a:solidFill>
                <a:srgbClr val="222222"/>
              </a:solidFill>
              <a:effectLst/>
            </a:endParaRP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3808602" cy="369332"/>
          </a:xfrm>
          <a:prstGeom prst="rect">
            <a:avLst/>
          </a:prstGeom>
          <a:noFill/>
        </p:spPr>
        <p:txBody>
          <a:bodyPr wrap="square" rtlCol="0">
            <a:spAutoFit/>
          </a:bodyPr>
          <a:lstStyle/>
          <a:p>
            <a:r>
              <a:rPr lang="en-CA" dirty="0"/>
              <a:t>U7 Coordinator: Danielle </a:t>
            </a:r>
            <a:r>
              <a:rPr lang="en-CA" dirty="0" err="1"/>
              <a:t>Vokey</a:t>
            </a:r>
            <a:endParaRPr lang="en-CA" dirty="0"/>
          </a:p>
        </p:txBody>
      </p:sp>
    </p:spTree>
    <p:extLst>
      <p:ext uri="{BB962C8B-B14F-4D97-AF65-F5344CB8AC3E}">
        <p14:creationId xmlns:p14="http://schemas.microsoft.com/office/powerpoint/2010/main" val="73477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Reports: U7 (Continued)</a:t>
            </a:r>
          </a:p>
        </p:txBody>
      </p:sp>
      <p:sp>
        <p:nvSpPr>
          <p:cNvPr id="3" name="Content Placeholder 2"/>
          <p:cNvSpPr>
            <a:spLocks noGrp="1"/>
          </p:cNvSpPr>
          <p:nvPr>
            <p:ph idx="1"/>
          </p:nvPr>
        </p:nvSpPr>
        <p:spPr>
          <a:xfrm>
            <a:off x="269823" y="1862987"/>
            <a:ext cx="11627561" cy="4023360"/>
          </a:xfrm>
        </p:spPr>
        <p:txBody>
          <a:bodyPr>
            <a:noAutofit/>
          </a:bodyPr>
          <a:lstStyle/>
          <a:p>
            <a:pPr marL="0" indent="0">
              <a:spcBef>
                <a:spcPts val="600"/>
              </a:spcBef>
              <a:spcAft>
                <a:spcPts val="0"/>
              </a:spcAft>
              <a:buNone/>
            </a:pPr>
            <a:r>
              <a:rPr lang="en-CA" sz="1200" b="1" i="0" dirty="0">
                <a:solidFill>
                  <a:schemeClr val="accent1"/>
                </a:solidFill>
                <a:effectLst/>
              </a:rPr>
              <a:t>2022/23 ESMHA AGM U7 Coordinator Report</a:t>
            </a:r>
          </a:p>
          <a:p>
            <a:pPr marL="0" indent="0">
              <a:spcBef>
                <a:spcPts val="600"/>
              </a:spcBef>
              <a:spcAft>
                <a:spcPts val="0"/>
              </a:spcAft>
              <a:buNone/>
            </a:pPr>
            <a:r>
              <a:rPr lang="en-US" sz="1200" b="1" i="0" dirty="0">
                <a:solidFill>
                  <a:schemeClr val="tx1"/>
                </a:solidFill>
                <a:effectLst/>
              </a:rPr>
              <a:t>Recognizing U7 Challenges &amp; Proposed Resolutions:</a:t>
            </a:r>
          </a:p>
          <a:p>
            <a:pPr marL="0" indent="0">
              <a:spcBef>
                <a:spcPts val="600"/>
              </a:spcBef>
              <a:spcAft>
                <a:spcPts val="0"/>
              </a:spcAft>
              <a:buNone/>
            </a:pPr>
            <a:r>
              <a:rPr lang="en-US" sz="1200" i="0" dirty="0">
                <a:solidFill>
                  <a:schemeClr val="tx1"/>
                </a:solidFill>
                <a:effectLst/>
              </a:rPr>
              <a:t>Challenge: Registration. Too many players registered late which caused issues with appropriate ice time, adequate number of coaches and equipment/jerseys. Missing the parent meeting, etc.</a:t>
            </a:r>
            <a:endParaRPr lang="en-US" sz="1200" b="1" i="0" dirty="0">
              <a:solidFill>
                <a:schemeClr val="tx1"/>
              </a:solidFill>
              <a:effectLst/>
            </a:endParaRPr>
          </a:p>
          <a:p>
            <a:pPr marL="0" indent="0">
              <a:spcBef>
                <a:spcPts val="600"/>
              </a:spcBef>
              <a:spcAft>
                <a:spcPts val="0"/>
              </a:spcAft>
              <a:buNone/>
            </a:pPr>
            <a:r>
              <a:rPr lang="en-US" sz="1200" b="1" i="0" dirty="0">
                <a:solidFill>
                  <a:schemeClr val="tx1"/>
                </a:solidFill>
                <a:effectLst/>
              </a:rPr>
              <a:t>Resolution(s):</a:t>
            </a:r>
          </a:p>
          <a:p>
            <a:pPr marL="0" indent="0">
              <a:spcBef>
                <a:spcPts val="600"/>
              </a:spcBef>
              <a:spcAft>
                <a:spcPts val="0"/>
              </a:spcAft>
              <a:buNone/>
            </a:pPr>
            <a:r>
              <a:rPr lang="en-US" sz="1200" i="0" dirty="0">
                <a:solidFill>
                  <a:schemeClr val="tx1"/>
                </a:solidFill>
                <a:effectLst/>
              </a:rPr>
              <a:t>Early bird registration discount for first time players or even all players</a:t>
            </a:r>
          </a:p>
          <a:p>
            <a:pPr marL="0" indent="0">
              <a:spcBef>
                <a:spcPts val="600"/>
              </a:spcBef>
              <a:spcAft>
                <a:spcPts val="0"/>
              </a:spcAft>
              <a:buNone/>
            </a:pPr>
            <a:r>
              <a:rPr lang="en-US" sz="1200" i="0" dirty="0">
                <a:solidFill>
                  <a:schemeClr val="tx1"/>
                </a:solidFill>
                <a:effectLst/>
              </a:rPr>
              <a:t>more advertising throughout community via social media with clear information on refund policies, payment plans and equipment requirements.</a:t>
            </a:r>
          </a:p>
          <a:p>
            <a:pPr marL="0" indent="0">
              <a:spcBef>
                <a:spcPts val="600"/>
              </a:spcBef>
              <a:spcAft>
                <a:spcPts val="0"/>
              </a:spcAft>
              <a:buNone/>
            </a:pPr>
            <a:r>
              <a:rPr lang="en-US" sz="1200" i="0" dirty="0">
                <a:solidFill>
                  <a:schemeClr val="tx1"/>
                </a:solidFill>
                <a:effectLst/>
              </a:rPr>
              <a:t>Include Medical forms and jersey size by child’s clothing size (example size 4T-7) in online registration form.</a:t>
            </a:r>
          </a:p>
          <a:p>
            <a:pPr marL="0" indent="0">
              <a:spcBef>
                <a:spcPts val="600"/>
              </a:spcBef>
              <a:spcAft>
                <a:spcPts val="0"/>
              </a:spcAft>
              <a:buNone/>
            </a:pPr>
            <a:r>
              <a:rPr lang="en-US" sz="1200" i="0" dirty="0">
                <a:solidFill>
                  <a:schemeClr val="tx1"/>
                </a:solidFill>
                <a:effectLst/>
              </a:rPr>
              <a:t>Challenge: Coaching. Appropriate amount, experience and being certified by December 1st.</a:t>
            </a:r>
            <a:endParaRPr lang="en-US" sz="1200" b="1" i="0" dirty="0">
              <a:solidFill>
                <a:schemeClr val="tx1"/>
              </a:solidFill>
              <a:effectLst/>
            </a:endParaRPr>
          </a:p>
          <a:p>
            <a:pPr marL="0" indent="0">
              <a:spcBef>
                <a:spcPts val="600"/>
              </a:spcBef>
              <a:spcAft>
                <a:spcPts val="0"/>
              </a:spcAft>
              <a:buNone/>
            </a:pPr>
            <a:r>
              <a:rPr lang="en-US" sz="1200" b="1" i="0" dirty="0">
                <a:solidFill>
                  <a:schemeClr val="tx1"/>
                </a:solidFill>
                <a:effectLst/>
              </a:rPr>
              <a:t>Resolution(s):</a:t>
            </a:r>
          </a:p>
          <a:p>
            <a:pPr marL="0" indent="0">
              <a:spcBef>
                <a:spcPts val="600"/>
              </a:spcBef>
              <a:spcAft>
                <a:spcPts val="0"/>
              </a:spcAft>
              <a:buNone/>
            </a:pPr>
            <a:r>
              <a:rPr lang="en-US" sz="1200" i="0" dirty="0">
                <a:solidFill>
                  <a:schemeClr val="tx1"/>
                </a:solidFill>
                <a:effectLst/>
              </a:rPr>
              <a:t>Propose change to the U7 coaching policy to be 3:1 ratio for each player, and unlimited “support coaches” for those players who require one on one.</a:t>
            </a:r>
          </a:p>
          <a:p>
            <a:pPr marL="0" indent="0">
              <a:spcBef>
                <a:spcPts val="600"/>
              </a:spcBef>
              <a:spcAft>
                <a:spcPts val="0"/>
              </a:spcAft>
              <a:buNone/>
            </a:pPr>
            <a:r>
              <a:rPr lang="en-US" sz="1200" i="0" dirty="0">
                <a:solidFill>
                  <a:schemeClr val="tx1"/>
                </a:solidFill>
                <a:effectLst/>
              </a:rPr>
              <a:t>Coaching clinic with Coaching Coordinator/Development Coordinator, U7 Head Coach, U7 Coordinator on and off ice, complete prior to regular season start or within first couple weeks. Provide coaching techniques for ages 4-6, step through coaching courses required, setting up accounts, setting timelines etc. Strong foundations at U7 level are key for development.</a:t>
            </a:r>
          </a:p>
          <a:p>
            <a:pPr marL="0" indent="0">
              <a:spcBef>
                <a:spcPts val="600"/>
              </a:spcBef>
              <a:spcAft>
                <a:spcPts val="0"/>
              </a:spcAft>
              <a:buNone/>
            </a:pPr>
            <a:r>
              <a:rPr lang="en-US" sz="1200" i="0" dirty="0">
                <a:solidFill>
                  <a:schemeClr val="tx1"/>
                </a:solidFill>
                <a:effectLst/>
              </a:rPr>
              <a:t>Thank you to the community and urban HRM for their generosity for the Jamboree prizes and donations. I want to acknowledge and thank the volunteers, mostly parents but also the high school leadership team and junior coaches, who came forward to make this season such a success. The players received the best gift this season witnessing how a small community can come together to achieve great things.</a:t>
            </a:r>
            <a:endParaRPr lang="en-US" sz="1200" b="1" i="0" dirty="0">
              <a:solidFill>
                <a:schemeClr val="tx1"/>
              </a:solidFill>
              <a:effectLst/>
            </a:endParaRPr>
          </a:p>
          <a:p>
            <a:pPr marL="0" indent="0" algn="ctr">
              <a:spcBef>
                <a:spcPts val="600"/>
              </a:spcBef>
              <a:spcAft>
                <a:spcPts val="0"/>
              </a:spcAft>
              <a:buNone/>
            </a:pPr>
            <a:endParaRPr lang="en-US" sz="1200" b="1" i="0" dirty="0">
              <a:solidFill>
                <a:schemeClr val="tx1"/>
              </a:solidFill>
              <a:effectLst/>
            </a:endParaRPr>
          </a:p>
          <a:p>
            <a:pPr marL="0" indent="0" algn="ctr">
              <a:spcBef>
                <a:spcPts val="600"/>
              </a:spcBef>
              <a:spcAft>
                <a:spcPts val="0"/>
              </a:spcAft>
              <a:buNone/>
            </a:pPr>
            <a:r>
              <a:rPr lang="en-US" sz="1200" b="1" i="0" dirty="0">
                <a:solidFill>
                  <a:schemeClr val="tx1"/>
                </a:solidFill>
                <a:effectLst/>
              </a:rPr>
              <a:t>U7 Eastern Shore Minor Hockey Association had an amazing 2022-23 season with great communication, development and most importantly, so much fun. Go Mariners!</a:t>
            </a:r>
            <a:endParaRPr lang="en-CA" sz="1200" b="0" i="0" dirty="0">
              <a:solidFill>
                <a:srgbClr val="222222"/>
              </a:solidFill>
              <a:effectLst/>
            </a:endParaRPr>
          </a:p>
        </p:txBody>
      </p:sp>
      <p:pic>
        <p:nvPicPr>
          <p:cNvPr id="4" name="Picture 2" descr="Eastern Shore Minor Hockey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8209" y="249364"/>
            <a:ext cx="1019175" cy="101917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0"/>
            <a:ext cx="3808602" cy="369332"/>
          </a:xfrm>
          <a:prstGeom prst="rect">
            <a:avLst/>
          </a:prstGeom>
          <a:noFill/>
        </p:spPr>
        <p:txBody>
          <a:bodyPr wrap="square" rtlCol="0">
            <a:spAutoFit/>
          </a:bodyPr>
          <a:lstStyle/>
          <a:p>
            <a:r>
              <a:rPr lang="en-CA" dirty="0"/>
              <a:t>U7 Coordinator: Danielle </a:t>
            </a:r>
            <a:r>
              <a:rPr lang="en-CA" dirty="0" err="1"/>
              <a:t>Vokey</a:t>
            </a:r>
            <a:endParaRPr lang="en-CA" dirty="0"/>
          </a:p>
        </p:txBody>
      </p:sp>
    </p:spTree>
    <p:extLst>
      <p:ext uri="{BB962C8B-B14F-4D97-AF65-F5344CB8AC3E}">
        <p14:creationId xmlns:p14="http://schemas.microsoft.com/office/powerpoint/2010/main" val="19307188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13224</TotalTime>
  <Words>3589</Words>
  <Application>Microsoft Macintosh PowerPoint</Application>
  <PresentationFormat>Widescreen</PresentationFormat>
  <Paragraphs>260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-apple-system</vt:lpstr>
      <vt:lpstr>Arial</vt:lpstr>
      <vt:lpstr>Calibri</vt:lpstr>
      <vt:lpstr>Calibri Light</vt:lpstr>
      <vt:lpstr>Wingdings</vt:lpstr>
      <vt:lpstr>Retrospect</vt:lpstr>
      <vt:lpstr>ESMHA Annual General Meeting</vt:lpstr>
      <vt:lpstr>Agenda </vt:lpstr>
      <vt:lpstr>Introductions &amp; Call to Order</vt:lpstr>
      <vt:lpstr>Approval of Minutes from 2022 AGM</vt:lpstr>
      <vt:lpstr>Reports: President</vt:lpstr>
      <vt:lpstr>Reports: President (Continued)</vt:lpstr>
      <vt:lpstr>Reports: U7</vt:lpstr>
      <vt:lpstr>Reports: U7 (Continued)</vt:lpstr>
      <vt:lpstr>Reports: U7 (Continued)</vt:lpstr>
      <vt:lpstr>Reports: U9</vt:lpstr>
      <vt:lpstr>Reports: U11</vt:lpstr>
      <vt:lpstr>Reports: U13</vt:lpstr>
      <vt:lpstr>Reports: U15</vt:lpstr>
      <vt:lpstr>Reports: U18</vt:lpstr>
      <vt:lpstr>Reports: Equipment Coordinator</vt:lpstr>
      <vt:lpstr>Reports: Development Coordinator</vt:lpstr>
      <vt:lpstr>PowerPoint Presentation</vt:lpstr>
      <vt:lpstr>PowerPoint Presentation</vt:lpstr>
      <vt:lpstr>PowerPoint Presentation</vt:lpstr>
      <vt:lpstr>PowerPoint Presentation</vt:lpstr>
      <vt:lpstr>50/50 Season Financials</vt:lpstr>
      <vt:lpstr>Q&amp;A</vt:lpstr>
      <vt:lpstr>Elections</vt:lpstr>
      <vt:lpstr>Proposed Bylaw Changes - Vote</vt:lpstr>
      <vt:lpstr>Adjournment</vt:lpstr>
    </vt:vector>
  </TitlesOfParts>
  <Company>Ultra Electronics Maritime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ESMHA Exec. Meeting</dc:title>
  <dc:creator>Lowery, Andrew</dc:creator>
  <cp:lastModifiedBy>Microsoft Office User</cp:lastModifiedBy>
  <cp:revision>46</cp:revision>
  <dcterms:created xsi:type="dcterms:W3CDTF">2020-07-05T18:22:24Z</dcterms:created>
  <dcterms:modified xsi:type="dcterms:W3CDTF">2023-06-11T13:44:02Z</dcterms:modified>
</cp:coreProperties>
</file>